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8DB6E30-F881-48E4-BE9E-BDECEC07D999}" v="263" dt="2023-04-28T18:22:59.029"/>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D477CE5-E902-4AF6-8AA8-A293908AC2A8}" v="1418" dt="2023-05-04T16:27:50.234"/>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68A7C0A-9286-49AF-BB31-40354D1762A4}" v="605" dt="2023-05-03T16:27:57.364"/>
    <p1510:client id="{F9B0E6FE-CEA2-41D9-BA20-AB521047DCAD}" v="1545" dt="2023-04-30T17:19:51.60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5" d="100"/>
          <a:sy n="55" d="100"/>
        </p:scale>
        <p:origin x="-1196"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5/4/2023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ZemelakGoraga/IBM_Data_Science/blob/main/Data%20wrangling-Space%20X%20Falcon%209%20rocket%20launche.ipynb"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github.com/ZemelakGoraga/IBM_Data_Science/blob/main/EDA%20with%20Data%20Visualization-Space%20X%20Falcon%209%20rocket%20launche.ipynb" TargetMode="Externa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github.com/ZemelakGoraga/IBM_Data_Science/blob/main/Execute%20sql%20queries-Space%20X%20Falcon%209%20rocket%20launche.ipynb"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ZemelakGoraga/IBM_Data_Science/blob/main/Interactive%20visual%20analytics%20using%20Folium-Space%20X%20Falcon%209%20rocket%20launche.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ZemelakGoraga/IBM_Data_Science/blob/main/Interactive%20Dashboard-Space%20X%20Falcon%209%20rocket%20launch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ZemelakGoraga/IBM_Data_Science/blob/main/Predictive%20Analysis-SpaceX-Predictive%20Analysis-Space%20X%20Falcon%209%20rocket%20launch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ZemelakGoraga/IBM_Data_Science/blob/main/Complete%20the%20Data%20Collection%20API-Space%20X%20Falcon%209%20rocket%20launche.ipynb"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ZemelakGoraga/IBM_Data_Science/blob/main/Complete%20the%20Data%20Collection%20with%20Web%20Scraping-Space%20X%20Falcon%209%20rocket%20launche.ipynb"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477328"/>
          </a:xfrm>
          <a:prstGeom prst="rect">
            <a:avLst/>
          </a:prstGeom>
          <a:noFill/>
        </p:spPr>
        <p:txBody>
          <a:bodyPr wrap="square" lIns="91440" tIns="45720" rIns="91440" bIns="45720" rtlCol="0" anchor="t">
            <a:spAutoFit/>
          </a:bodyPr>
          <a:lstStyle/>
          <a:p>
            <a:endParaRPr lang="en-US" dirty="0">
              <a:solidFill>
                <a:schemeClr val="bg2"/>
              </a:solidFill>
              <a:latin typeface="Abadi"/>
              <a:ea typeface="SF Pro" pitchFamily="2" charset="0"/>
              <a:cs typeface="SF Pro" pitchFamily="2" charset="0"/>
            </a:endParaRPr>
          </a:p>
          <a:p>
            <a:r>
              <a:rPr lang="en-US" sz="2400" err="1">
                <a:solidFill>
                  <a:schemeClr val="bg2"/>
                </a:solidFill>
                <a:latin typeface="Abadi"/>
                <a:ea typeface="SF Pro" pitchFamily="2" charset="0"/>
                <a:cs typeface="SF Pro" pitchFamily="2" charset="0"/>
              </a:rPr>
              <a:t>Zemelak</a:t>
            </a:r>
            <a:r>
              <a:rPr lang="en-US" sz="2400" dirty="0">
                <a:solidFill>
                  <a:schemeClr val="bg2"/>
                </a:solidFill>
                <a:latin typeface="Abadi"/>
                <a:ea typeface="SF Pro" pitchFamily="2" charset="0"/>
                <a:cs typeface="SF Pro" pitchFamily="2" charset="0"/>
              </a:rPr>
              <a:t> </a:t>
            </a:r>
            <a:r>
              <a:rPr lang="en-US" sz="2400" err="1">
                <a:solidFill>
                  <a:schemeClr val="bg2"/>
                </a:solidFill>
                <a:latin typeface="Abadi"/>
                <a:ea typeface="SF Pro" pitchFamily="2" charset="0"/>
                <a:cs typeface="SF Pro" pitchFamily="2" charset="0"/>
              </a:rPr>
              <a:t>Goraga</a:t>
            </a:r>
            <a:endParaRPr lang="en-US" sz="2400">
              <a:solidFill>
                <a:schemeClr val="bg2"/>
              </a:solidFill>
              <a:latin typeface="Abadi"/>
              <a:ea typeface="SF Pro" pitchFamily="2" charset="0"/>
              <a:cs typeface="SF Pro" pitchFamily="2" charset="0"/>
            </a:endParaRPr>
          </a:p>
          <a:p>
            <a:endParaRPr lang="en-US" sz="2400" dirty="0">
              <a:solidFill>
                <a:schemeClr val="bg2"/>
              </a:solidFill>
              <a:latin typeface="Abadi" panose="020B0604020104020204" pitchFamily="34" charset="0"/>
              <a:ea typeface="SF Pro" pitchFamily="2" charset="0"/>
              <a:cs typeface="SF Pro" pitchFamily="2" charset="0"/>
            </a:endParaRPr>
          </a:p>
          <a:p>
            <a:r>
              <a:rPr lang="en-US" sz="2400" dirty="0">
                <a:solidFill>
                  <a:schemeClr val="bg2"/>
                </a:solidFill>
                <a:latin typeface="Abadi"/>
                <a:ea typeface="SF Pro" pitchFamily="2" charset="0"/>
                <a:cs typeface="SF Pro" pitchFamily="2" charset="0"/>
              </a:rPr>
              <a:t>4/28/2023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01320" y="991443"/>
            <a:ext cx="4453314" cy="7220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Data Wrangling</a:t>
            </a:r>
          </a:p>
        </p:txBody>
      </p:sp>
      <p:sp>
        <p:nvSpPr>
          <p:cNvPr id="40" name="Rectangle 39">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p:cNvSpPr>
            <a:spLocks noGrp="1"/>
          </p:cNvSpPr>
          <p:nvPr>
            <p:ph type="body" sz="half" idx="2"/>
          </p:nvPr>
        </p:nvSpPr>
        <p:spPr>
          <a:xfrm>
            <a:off x="401320" y="1822604"/>
            <a:ext cx="5050646" cy="4354359"/>
          </a:xfrm>
        </p:spPr>
        <p:txBody>
          <a:bodyPr vert="horz" lIns="91440" tIns="45720" rIns="91440" bIns="45720" rtlCol="0" anchor="t">
            <a:noAutofit/>
          </a:bodyPr>
          <a:lstStyle/>
          <a:p>
            <a:pPr marL="342900" indent="-342900">
              <a:buChar char="•"/>
            </a:pPr>
            <a:r>
              <a:rPr lang="en-US" sz="2000" dirty="0">
                <a:solidFill>
                  <a:srgbClr val="292929"/>
                </a:solidFill>
                <a:latin typeface="Calibri"/>
                <a:ea typeface="Arial Unicode MS"/>
                <a:cs typeface="Arial Unicode MS"/>
              </a:rPr>
              <a:t>Data was filtered using the </a:t>
            </a:r>
            <a:r>
              <a:rPr lang="en-US" sz="2000" i="1" dirty="0" err="1">
                <a:solidFill>
                  <a:srgbClr val="292929"/>
                </a:solidFill>
                <a:latin typeface="Calibri"/>
                <a:ea typeface="Arial Unicode MS"/>
                <a:cs typeface="Arial Unicode MS"/>
              </a:rPr>
              <a:t>BoosterVersion</a:t>
            </a:r>
            <a:r>
              <a:rPr lang="en-US" sz="2000" dirty="0">
                <a:solidFill>
                  <a:srgbClr val="292929"/>
                </a:solidFill>
                <a:latin typeface="Calibri"/>
                <a:ea typeface="Arial Unicode MS"/>
                <a:cs typeface="Arial Unicode MS"/>
              </a:rPr>
              <a:t> column to only keep the</a:t>
            </a:r>
            <a:r>
              <a:rPr lang="en-US" sz="2000" i="1" dirty="0">
                <a:solidFill>
                  <a:srgbClr val="292929"/>
                </a:solidFill>
                <a:latin typeface="Calibri"/>
                <a:ea typeface="Arial Unicode MS"/>
                <a:cs typeface="Arial Unicode MS"/>
              </a:rPr>
              <a:t> </a:t>
            </a:r>
            <a:r>
              <a:rPr lang="en-US" sz="2000" dirty="0">
                <a:solidFill>
                  <a:srgbClr val="292929"/>
                </a:solidFill>
                <a:latin typeface="Calibri"/>
                <a:ea typeface="Arial Unicode MS"/>
                <a:cs typeface="Arial Unicode MS"/>
              </a:rPr>
              <a:t>Falcon 9 launches, then dealt with the missing data values in the </a:t>
            </a:r>
            <a:r>
              <a:rPr lang="en-US" sz="2000" i="1" dirty="0" err="1">
                <a:solidFill>
                  <a:srgbClr val="292929"/>
                </a:solidFill>
                <a:latin typeface="Calibri"/>
                <a:ea typeface="Arial Unicode MS"/>
                <a:cs typeface="Arial Unicode MS"/>
              </a:rPr>
              <a:t>LandingPad</a:t>
            </a:r>
            <a:r>
              <a:rPr lang="en-US" sz="2000" dirty="0">
                <a:solidFill>
                  <a:srgbClr val="292929"/>
                </a:solidFill>
                <a:latin typeface="Calibri"/>
                <a:ea typeface="Arial Unicode MS"/>
                <a:cs typeface="Arial Unicode MS"/>
              </a:rPr>
              <a:t> and </a:t>
            </a:r>
            <a:r>
              <a:rPr lang="en-US" sz="2000" i="1" dirty="0" err="1">
                <a:solidFill>
                  <a:srgbClr val="292929"/>
                </a:solidFill>
                <a:latin typeface="Calibri"/>
                <a:ea typeface="Arial Unicode MS"/>
                <a:cs typeface="Arial Unicode MS"/>
              </a:rPr>
              <a:t>PayloadMass</a:t>
            </a:r>
            <a:r>
              <a:rPr lang="en-US" sz="2000" dirty="0">
                <a:solidFill>
                  <a:srgbClr val="292929"/>
                </a:solidFill>
                <a:latin typeface="Calibri"/>
                <a:ea typeface="Arial Unicode MS"/>
                <a:cs typeface="Arial Unicode MS"/>
              </a:rPr>
              <a:t> columns. </a:t>
            </a:r>
            <a:endParaRPr lang="en-US" sz="1800" dirty="0">
              <a:solidFill>
                <a:srgbClr val="000000"/>
              </a:solidFill>
              <a:latin typeface="Calibri"/>
              <a:ea typeface="Arial Unicode MS"/>
              <a:cs typeface="Calibri"/>
            </a:endParaRPr>
          </a:p>
          <a:p>
            <a:pPr marL="342900" indent="-342900">
              <a:buChar char="•"/>
            </a:pPr>
            <a:r>
              <a:rPr lang="en-US" sz="2000" dirty="0">
                <a:solidFill>
                  <a:srgbClr val="292929"/>
                </a:solidFill>
                <a:latin typeface="Calibri"/>
                <a:ea typeface="Arial Unicode MS"/>
                <a:cs typeface="Arial Unicode MS"/>
              </a:rPr>
              <a:t>For the </a:t>
            </a:r>
            <a:r>
              <a:rPr lang="en-US" sz="2000" i="1" dirty="0" err="1">
                <a:solidFill>
                  <a:srgbClr val="292929"/>
                </a:solidFill>
                <a:latin typeface="Calibri"/>
                <a:ea typeface="Arial Unicode MS"/>
                <a:cs typeface="Arial Unicode MS"/>
              </a:rPr>
              <a:t>PayloadMass</a:t>
            </a:r>
            <a:r>
              <a:rPr lang="en-US" sz="2000" dirty="0">
                <a:solidFill>
                  <a:srgbClr val="292929"/>
                </a:solidFill>
                <a:latin typeface="Calibri"/>
                <a:ea typeface="Arial Unicode MS"/>
                <a:cs typeface="Arial Unicode MS"/>
              </a:rPr>
              <a:t> ,</a:t>
            </a:r>
            <a:r>
              <a:rPr lang="en-US" sz="2000" i="1" dirty="0">
                <a:solidFill>
                  <a:srgbClr val="292929"/>
                </a:solidFill>
                <a:latin typeface="Calibri"/>
                <a:ea typeface="Arial Unicode MS"/>
                <a:cs typeface="Arial Unicode MS"/>
              </a:rPr>
              <a:t> </a:t>
            </a:r>
            <a:r>
              <a:rPr lang="en-US" sz="2000" dirty="0">
                <a:solidFill>
                  <a:srgbClr val="292929"/>
                </a:solidFill>
                <a:latin typeface="Calibri"/>
                <a:ea typeface="Arial Unicode MS"/>
                <a:cs typeface="Arial Unicode MS"/>
              </a:rPr>
              <a:t>missing data values were replaced using mean value of column.</a:t>
            </a:r>
            <a:endParaRPr lang="en-US" sz="1800" dirty="0"/>
          </a:p>
          <a:p>
            <a:pPr marL="342900" indent="-342900">
              <a:buChar char="•"/>
            </a:pPr>
            <a:r>
              <a:rPr lang="en-US" sz="1800" dirty="0"/>
              <a:t>Exploratory data analysis was performed and </a:t>
            </a:r>
            <a:r>
              <a:rPr lang="en-US" sz="1800"/>
              <a:t>training labels were determined.</a:t>
            </a:r>
          </a:p>
          <a:p>
            <a:pPr marL="342900" indent="-342900">
              <a:buChar char="•"/>
            </a:pPr>
            <a:r>
              <a:rPr lang="en-US" sz="1800" dirty="0"/>
              <a:t>The number of launches at each site were calculated , and the number and occurrence of each orbits too.</a:t>
            </a:r>
            <a:endParaRPr lang="en-US" sz="1800" dirty="0">
              <a:cs typeface="Calibri"/>
            </a:endParaRPr>
          </a:p>
          <a:p>
            <a:pPr marL="342900" indent="-342900">
              <a:buChar char="•"/>
            </a:pPr>
            <a:r>
              <a:rPr lang="en-US" sz="1800" dirty="0"/>
              <a:t> The link to the notebook is</a:t>
            </a:r>
            <a:endParaRPr lang="en-US" sz="1800"/>
          </a:p>
          <a:p>
            <a:pPr marL="342900" indent="-342900">
              <a:buChar char="•"/>
            </a:pPr>
            <a:r>
              <a:rPr lang="en-US" sz="1800" dirty="0">
                <a:hlinkClick r:id="rId2"/>
              </a:rPr>
              <a:t>https://github.com/ZemelakGoraga/IBM_Data_Science/blob/main/Data%20wrangling-Space%20X%20Falcon%209%20rocket%20launche.ipynb</a:t>
            </a:r>
            <a:endParaRPr lang="en-US" sz="1800">
              <a:ea typeface="Calibri"/>
              <a:cs typeface="Calibri"/>
            </a:endParaRPr>
          </a:p>
          <a:p>
            <a:pPr indent="-228600">
              <a:buFont typeface="Arial" panose="020B0604020202020204" pitchFamily="34" charset="0"/>
              <a:buChar char="•"/>
            </a:pPr>
            <a:endParaRPr lang="en-US" sz="1100"/>
          </a:p>
          <a:p>
            <a:pPr indent="-228600">
              <a:buFont typeface="Arial" panose="020B0604020202020204" pitchFamily="34" charset="0"/>
              <a:buChar char="•"/>
            </a:pPr>
            <a:endParaRPr lang="en-US" sz="1100"/>
          </a:p>
          <a:p>
            <a:pPr indent="-228600">
              <a:buFont typeface="Arial" panose="020B0604020202020204" pitchFamily="34" charset="0"/>
              <a:buChar char="•"/>
            </a:pPr>
            <a:endParaRPr lang="en-US" sz="1100"/>
          </a:p>
          <a:p>
            <a:pPr indent="-228600">
              <a:buFont typeface="Arial" panose="020B0604020202020204" pitchFamily="34" charset="0"/>
              <a:buChar char="•"/>
            </a:pPr>
            <a:endParaRPr lang="en-US" sz="1100"/>
          </a:p>
        </p:txBody>
      </p:sp>
      <p:pic>
        <p:nvPicPr>
          <p:cNvPr id="9" name="Content Placeholder 8" descr="Slide-on page-10.jpg"/>
          <p:cNvPicPr>
            <a:picLocks noGrp="1" noChangeAspect="1"/>
          </p:cNvPicPr>
          <p:nvPr>
            <p:ph idx="1"/>
          </p:nvPr>
        </p:nvPicPr>
        <p:blipFill rotWithShape="1">
          <a:blip r:embed="rId3"/>
          <a:srcRect r="34519" b="-1"/>
          <a:stretch/>
        </p:blipFill>
        <p:spPr>
          <a:xfrm>
            <a:off x="5385816" y="1421896"/>
            <a:ext cx="6440424" cy="3958853"/>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10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38913"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EDA with Data Visualization</a:t>
            </a:r>
          </a:p>
        </p:txBody>
      </p:sp>
      <p:sp>
        <p:nvSpPr>
          <p:cNvPr id="26" name="Rectangle 2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2"/>
          </p:nvPr>
        </p:nvSpPr>
        <p:spPr>
          <a:xfrm>
            <a:off x="438912" y="2197651"/>
            <a:ext cx="4964883" cy="4426351"/>
          </a:xfrm>
          <a:prstGeom prst="rect">
            <a:avLst/>
          </a:prstGeom>
        </p:spPr>
        <p:txBody>
          <a:bodyPr vert="horz" lIns="91440" tIns="45720" rIns="91440" bIns="45720" rtlCol="0" anchor="t">
            <a:normAutofit fontScale="85000" lnSpcReduction="20000"/>
          </a:bodyPr>
          <a:lstStyle/>
          <a:p>
            <a:r>
              <a:rPr lang="en-US" sz="1800" dirty="0"/>
              <a:t>Exploratory data analysis was performed by visualizing the relationship between flight number and launch Site, payload and launch site, success rate of each orbit type, flight number and orbit type, the launch success yearly trend.</a:t>
            </a:r>
            <a:endParaRPr lang="en-US" sz="1800" dirty="0">
              <a:cs typeface="Calibri"/>
            </a:endParaRPr>
          </a:p>
          <a:p>
            <a:endParaRPr lang="en-US" sz="1800" dirty="0">
              <a:cs typeface="Calibri"/>
            </a:endParaRPr>
          </a:p>
          <a:p>
            <a:r>
              <a:rPr lang="en-US" sz="1800" dirty="0">
                <a:solidFill>
                  <a:srgbClr val="292929"/>
                </a:solidFill>
                <a:latin typeface="Calibri"/>
                <a:ea typeface="Arial Unicode MS"/>
                <a:cs typeface="Arial Unicode MS"/>
              </a:rPr>
              <a:t>Scatter plots was used to Visualize the relationship between Flight Number and Launch Site, Payload and Launch Site, </a:t>
            </a:r>
            <a:r>
              <a:rPr lang="en-US" sz="1800" err="1">
                <a:solidFill>
                  <a:srgbClr val="292929"/>
                </a:solidFill>
                <a:latin typeface="Calibri"/>
                <a:ea typeface="Arial Unicode MS"/>
                <a:cs typeface="Arial Unicode MS"/>
              </a:rPr>
              <a:t>FlightNumber</a:t>
            </a:r>
            <a:r>
              <a:rPr lang="en-US" sz="1800" dirty="0">
                <a:solidFill>
                  <a:srgbClr val="292929"/>
                </a:solidFill>
                <a:latin typeface="Calibri"/>
                <a:ea typeface="Arial Unicode MS"/>
                <a:cs typeface="Arial Unicode MS"/>
              </a:rPr>
              <a:t> and Orbit type, Payload and Orbit type.</a:t>
            </a:r>
            <a:br>
              <a:rPr lang="en-US" sz="1800" dirty="0">
                <a:latin typeface="Calibri"/>
                <a:ea typeface="Arial Unicode MS"/>
                <a:cs typeface="Arial Unicode MS"/>
              </a:rPr>
            </a:br>
            <a:br>
              <a:rPr lang="en-US" sz="1800" dirty="0">
                <a:latin typeface="Calibri"/>
                <a:ea typeface="Arial Unicode MS"/>
                <a:cs typeface="Arial Unicode MS"/>
              </a:rPr>
            </a:br>
            <a:r>
              <a:rPr lang="en-US" sz="1800" dirty="0">
                <a:solidFill>
                  <a:srgbClr val="292929"/>
                </a:solidFill>
                <a:latin typeface="Calibri"/>
                <a:ea typeface="Arial Unicode MS"/>
                <a:cs typeface="Arial Unicode MS"/>
              </a:rPr>
              <a:t> </a:t>
            </a:r>
            <a:endParaRPr lang="en-US" sz="1800" dirty="0">
              <a:latin typeface="Calibri"/>
              <a:cs typeface="Calibri"/>
            </a:endParaRPr>
          </a:p>
          <a:p>
            <a:r>
              <a:rPr lang="en-US" sz="1800" dirty="0">
                <a:solidFill>
                  <a:srgbClr val="292929"/>
                </a:solidFill>
                <a:latin typeface="Calibri"/>
                <a:ea typeface="Arial Unicode MS"/>
                <a:cs typeface="Arial Unicode MS"/>
              </a:rPr>
              <a:t> Bar chart was used to Visualize the relationship between success rate of each orbit type; Whereas, Line plot was used to Visualize the launch success yearly trend.</a:t>
            </a:r>
            <a:endParaRPr lang="en-US" sz="1800">
              <a:latin typeface="Calibri"/>
              <a:cs typeface="Calibri"/>
            </a:endParaRPr>
          </a:p>
          <a:p>
            <a:endParaRPr lang="en-US" sz="1800" dirty="0">
              <a:cs typeface="Calibri"/>
            </a:endParaRPr>
          </a:p>
          <a:p>
            <a:endParaRPr lang="en-US" sz="1800" dirty="0">
              <a:cs typeface="Calibri"/>
            </a:endParaRPr>
          </a:p>
          <a:p>
            <a:pPr>
              <a:spcBef>
                <a:spcPts val="0"/>
              </a:spcBef>
            </a:pPr>
            <a:r>
              <a:rPr lang="en-US" sz="1800" dirty="0"/>
              <a:t>The link to the notebook is:</a:t>
            </a:r>
            <a:endParaRPr lang="en-US" sz="1800" dirty="0">
              <a:cs typeface="Calibri"/>
            </a:endParaRPr>
          </a:p>
          <a:p>
            <a:pPr>
              <a:spcBef>
                <a:spcPts val="0"/>
              </a:spcBef>
            </a:pPr>
            <a:r>
              <a:rPr lang="en-US" sz="1800" dirty="0">
                <a:hlinkClick r:id="rId2"/>
              </a:rPr>
              <a:t>https://github.com/ZemelakGoraga/IBM_Data_Science/blob/main/EDA%20with%20Data%20Visualization-Space%20X%20Falcon%209%20rocket%20launche.ipynb</a:t>
            </a:r>
            <a:endParaRPr lang="en-US" sz="1800" dirty="0">
              <a:cs typeface="Calibri"/>
            </a:endParaRPr>
          </a:p>
          <a:p>
            <a:endParaRPr lang="en-US" sz="1800" dirty="0">
              <a:cs typeface="Calibri"/>
            </a:endParaRPr>
          </a:p>
        </p:txBody>
      </p:sp>
      <p:pic>
        <p:nvPicPr>
          <p:cNvPr id="15" name="Content Placeholder 14" descr="Slide-on page-11.2.jpg"/>
          <p:cNvPicPr>
            <a:picLocks noGrp="1" noChangeAspect="1"/>
          </p:cNvPicPr>
          <p:nvPr>
            <p:ph sz="quarter" idx="4"/>
          </p:nvPr>
        </p:nvPicPr>
        <p:blipFill>
          <a:blip r:embed="rId3"/>
          <a:stretch>
            <a:fillRect/>
          </a:stretch>
        </p:blipFill>
        <p:spPr>
          <a:xfrm>
            <a:off x="6617368" y="855637"/>
            <a:ext cx="5135719" cy="2067126"/>
          </a:xfrm>
          <a:prstGeom prst="rect">
            <a:avLst/>
          </a:prstGeom>
        </p:spPr>
      </p:pic>
      <p:pic>
        <p:nvPicPr>
          <p:cNvPr id="13" name="Content Placeholder 7" descr="Slide-on page-11.1.jpg"/>
          <p:cNvPicPr>
            <a:picLocks noChangeAspect="1"/>
          </p:cNvPicPr>
          <p:nvPr/>
        </p:nvPicPr>
        <p:blipFill>
          <a:blip r:embed="rId4"/>
          <a:stretch>
            <a:fillRect/>
          </a:stretch>
        </p:blipFill>
        <p:spPr>
          <a:xfrm>
            <a:off x="6617368" y="3767037"/>
            <a:ext cx="5135719" cy="206712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
        <p:nvSpPr>
          <p:cNvPr id="11" name="Content Placeholder 4">
            <a:extLst>
              <a:ext uri="{FF2B5EF4-FFF2-40B4-BE49-F238E27FC236}">
                <a16:creationId xmlns:a16="http://schemas.microsoft.com/office/drawing/2014/main" id="{1B07C49E-AFFC-EC46-8930-E4D428F5F943}"/>
              </a:ext>
            </a:extLst>
          </p:cNvPr>
          <p:cNvSpPr txBox="1">
            <a:spLocks/>
          </p:cNvSpPr>
          <p:nvPr/>
        </p:nvSpPr>
        <p:spPr>
          <a:xfrm>
            <a:off x="770011" y="4054401"/>
            <a:ext cx="5157787" cy="2372810"/>
          </a:xfrm>
          <a:prstGeom prst="rect">
            <a:avLst/>
          </a:prstGeom>
        </p:spPr>
        <p:txBody>
          <a:bodyPr lIns="91440" tIns="45720" rIns="91440" bIns="45720" anchor="t"/>
          <a:lstStyle/>
          <a:p>
            <a:pPr marL="228600" marR="0" lvl="0" indent="-228600" algn="l" defTabSz="914400" rtl="0" eaLnBrk="1" fontAlgn="auto" latinLnBrk="0" hangingPunct="1">
              <a:lnSpc>
                <a:spcPct val="100000"/>
              </a:lnSpc>
              <a:spcBef>
                <a:spcPts val="1400"/>
              </a:spcBef>
              <a:spcAft>
                <a:spcPts val="0"/>
              </a:spcAft>
              <a:buClrTx/>
              <a:buSzTx/>
              <a:tabLst/>
              <a:defRPr/>
            </a:pP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19C34-9549-40AB-AD7F-48C30CA612C9}"/>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EDA with SQL</a:t>
            </a:r>
          </a:p>
        </p:txBody>
      </p:sp>
      <p:sp>
        <p:nvSpPr>
          <p:cNvPr id="38" name="Rectangle 3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2"/>
          </p:nvPr>
        </p:nvSpPr>
        <p:spPr>
          <a:xfrm>
            <a:off x="793661" y="2599509"/>
            <a:ext cx="4530898" cy="3639450"/>
          </a:xfrm>
          <a:prstGeom prst="rect">
            <a:avLst/>
          </a:prstGeom>
        </p:spPr>
        <p:txBody>
          <a:bodyPr vert="horz" lIns="91440" tIns="45720" rIns="91440" bIns="45720" rtlCol="0" anchor="ctr">
            <a:normAutofit/>
          </a:bodyPr>
          <a:lstStyle/>
          <a:p>
            <a:endParaRPr lang="en-US" sz="1400"/>
          </a:p>
          <a:p>
            <a:endParaRPr lang="en-US" sz="1400"/>
          </a:p>
          <a:p>
            <a:r>
              <a:rPr lang="en-US" sz="1400"/>
              <a:t>SQL queries were performed for EDA in order to find answer for the names of unique launch sites, the total payload mass carried by boosters launched by NASA (CRS), the average payload mass carried by booster version F9 v1.1, and the total number of successful and failure mission outcomes .</a:t>
            </a:r>
          </a:p>
          <a:p>
            <a:pPr marL="0"/>
            <a:endParaRPr lang="en-US" sz="1400"/>
          </a:p>
          <a:p>
            <a:pPr lvl="0"/>
            <a:r>
              <a:rPr lang="en-US" sz="1400"/>
              <a:t>The link to the notebook is</a:t>
            </a:r>
          </a:p>
          <a:p>
            <a:r>
              <a:rPr lang="en-US" sz="1400">
                <a:hlinkClick r:id="rId2"/>
              </a:rPr>
              <a:t>https://github.com/ZemelakGoraga/IBM_Data_Science/blob/main/Execute%20sql%20queries-Space%20X%20Falcon%209%20rocket%20launche.ipynb</a:t>
            </a:r>
            <a:endParaRPr lang="en-US" sz="1400"/>
          </a:p>
          <a:p>
            <a:endParaRPr lang="en-US" sz="1400"/>
          </a:p>
          <a:p>
            <a:endParaRPr lang="en-US" sz="1400"/>
          </a:p>
          <a:p>
            <a:endParaRPr lang="en-US" sz="1400"/>
          </a:p>
        </p:txBody>
      </p:sp>
      <p:pic>
        <p:nvPicPr>
          <p:cNvPr id="31" name="Picture 31" descr="Text&#10;&#10;Description automatically generated">
            <a:extLst>
              <a:ext uri="{FF2B5EF4-FFF2-40B4-BE49-F238E27FC236}">
                <a16:creationId xmlns:a16="http://schemas.microsoft.com/office/drawing/2014/main" id="{E6FC2353-0358-CCF6-C3F8-2F6BF6ADFA2C}"/>
              </a:ext>
            </a:extLst>
          </p:cNvPr>
          <p:cNvPicPr>
            <a:picLocks noGrp="1" noChangeAspect="1"/>
          </p:cNvPicPr>
          <p:nvPr>
            <p:ph sz="quarter" idx="4"/>
          </p:nvPr>
        </p:nvPicPr>
        <p:blipFill>
          <a:blip r:embed="rId3"/>
          <a:stretch>
            <a:fillRect/>
          </a:stretch>
        </p:blipFill>
        <p:spPr>
          <a:xfrm>
            <a:off x="5822927" y="2602350"/>
            <a:ext cx="5362928" cy="2840100"/>
          </a:xfrm>
          <a:prstGeom prst="rect">
            <a:avLst/>
          </a:prstGeom>
        </p:spPr>
      </p:pic>
      <p:sp>
        <p:nvSpPr>
          <p:cNvPr id="42" name="Rectangle 4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5065" y="1165014"/>
            <a:ext cx="3796306" cy="4666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Build an Interactive Map with Folium</a:t>
            </a:r>
          </a:p>
        </p:txBody>
      </p:sp>
      <p:grpSp>
        <p:nvGrpSpPr>
          <p:cNvPr id="12" name="Group 11">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3" name="Rectangle 12">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7840" y="580224"/>
            <a:ext cx="5891066" cy="5250996"/>
          </a:xfrm>
          <a:prstGeom prst="rect">
            <a:avLst/>
          </a:prstGeom>
        </p:spPr>
        <p:txBody>
          <a:bodyPr vert="horz" lIns="91440" tIns="45720" rIns="91440" bIns="45720" rtlCol="0" anchor="ctr">
            <a:noAutofit/>
          </a:bodyPr>
          <a:lstStyle/>
          <a:p>
            <a:pPr marL="0" indent="0">
              <a:buNone/>
            </a:pPr>
            <a:endParaRPr lang="en-US" sz="2200" dirty="0">
              <a:solidFill>
                <a:srgbClr val="292929"/>
              </a:solidFill>
              <a:latin typeface="Arial Unicode MS"/>
              <a:ea typeface="Arial Unicode MS"/>
              <a:cs typeface="Arial Unicode MS"/>
            </a:endParaRPr>
          </a:p>
          <a:p>
            <a:pPr marL="0" indent="0">
              <a:buNone/>
            </a:pPr>
            <a:endParaRPr lang="en-US" sz="2200" dirty="0">
              <a:solidFill>
                <a:srgbClr val="292929"/>
              </a:solidFill>
              <a:latin typeface="Arial Unicode MS"/>
              <a:ea typeface="Arial Unicode MS"/>
              <a:cs typeface="Arial Unicode MS"/>
            </a:endParaRPr>
          </a:p>
          <a:p>
            <a:pPr marL="0" indent="0">
              <a:buNone/>
            </a:pPr>
            <a:endParaRPr lang="en-US" sz="2200" dirty="0">
              <a:solidFill>
                <a:srgbClr val="292929"/>
              </a:solidFill>
              <a:latin typeface="Arial Unicode MS"/>
              <a:ea typeface="Arial Unicode MS"/>
              <a:cs typeface="Arial Unicode MS"/>
            </a:endParaRPr>
          </a:p>
          <a:p>
            <a:pPr marL="0" indent="0">
              <a:buNone/>
            </a:pPr>
            <a:endParaRPr lang="en-US" sz="1800" dirty="0">
              <a:solidFill>
                <a:srgbClr val="292929"/>
              </a:solidFill>
              <a:latin typeface="Arial Unicode MS"/>
              <a:ea typeface="Arial Unicode MS"/>
              <a:cs typeface="Arial Unicode MS"/>
            </a:endParaRPr>
          </a:p>
          <a:p>
            <a:pPr marL="285750" indent="-285750"/>
            <a:r>
              <a:rPr lang="en-US" sz="1800">
                <a:solidFill>
                  <a:srgbClr val="292929"/>
                </a:solidFill>
                <a:latin typeface="Arial Unicode MS"/>
                <a:ea typeface="Arial Unicode MS"/>
                <a:cs typeface="Arial Unicode MS"/>
              </a:rPr>
              <a:t>Folium map was created to marked all the launch sites</a:t>
            </a:r>
            <a:endParaRPr lang="en-US" sz="1800">
              <a:solidFill>
                <a:srgbClr val="000000"/>
              </a:solidFill>
              <a:latin typeface="Calibri"/>
              <a:ea typeface="Arial Unicode MS"/>
              <a:cs typeface="Calibri"/>
            </a:endParaRPr>
          </a:p>
          <a:p>
            <a:r>
              <a:rPr lang="en-US" sz="1800" dirty="0">
                <a:solidFill>
                  <a:srgbClr val="292929"/>
                </a:solidFill>
                <a:latin typeface="Arial Unicode MS"/>
                <a:ea typeface="Arial Unicode MS"/>
                <a:cs typeface="Arial Unicode MS"/>
              </a:rPr>
              <a:t> Map objects such as markers, circles, and lines were created  to mark the success or failure of launches for each launch site.</a:t>
            </a:r>
            <a:endParaRPr lang="en-US" sz="1800">
              <a:cs typeface="Calibri"/>
            </a:endParaRPr>
          </a:p>
          <a:p>
            <a:r>
              <a:rPr lang="en-US" sz="1800" dirty="0"/>
              <a:t>Feature launch outcomes (failure or success)  were assigned to class 0 and 1, where 0 for failure, and 1 for success.</a:t>
            </a:r>
            <a:endParaRPr lang="en-US" sz="1800" dirty="0">
              <a:cs typeface="Calibri"/>
            </a:endParaRPr>
          </a:p>
          <a:p>
            <a:r>
              <a:rPr lang="en-US" sz="1800" dirty="0"/>
              <a:t>which launch sites have relatively high success rate was identified using the color-labeled marker clusters</a:t>
            </a:r>
            <a:endParaRPr lang="en-US" sz="1800" dirty="0">
              <a:cs typeface="Calibri"/>
            </a:endParaRPr>
          </a:p>
          <a:p>
            <a:r>
              <a:rPr lang="en-US" sz="1800" dirty="0"/>
              <a:t>The distances between a launch site to its proximities were calculated. </a:t>
            </a:r>
            <a:endParaRPr lang="en-US" sz="1800">
              <a:cs typeface="Calibri"/>
            </a:endParaRPr>
          </a:p>
          <a:p>
            <a:pPr>
              <a:spcBef>
                <a:spcPts val="1400"/>
              </a:spcBef>
            </a:pPr>
            <a:r>
              <a:rPr lang="en-US" sz="1800" dirty="0"/>
              <a:t>Here is the GitHub URL of the map:</a:t>
            </a:r>
            <a:endParaRPr lang="en-US" sz="1800" dirty="0">
              <a:cs typeface="Calibri"/>
            </a:endParaRPr>
          </a:p>
          <a:p>
            <a:pPr>
              <a:spcBef>
                <a:spcPts val="1400"/>
              </a:spcBef>
            </a:pPr>
            <a:r>
              <a:rPr lang="en-US" sz="1800" dirty="0">
                <a:hlinkClick r:id="rId2">
                  <a:extLst>
                    <a:ext uri="{A12FA001-AC4F-418D-AE19-62706E023703}">
                      <ahyp:hlinkClr xmlns:ahyp="http://schemas.microsoft.com/office/drawing/2018/hyperlinkcolor" val="tx"/>
                    </a:ext>
                  </a:extLst>
                </a:hlinkClick>
              </a:rPr>
              <a:t>https://github.com/ZemelakGoraga/IBM_Data_Science/blob/main/Interactive%20visual%20analytics%20using%20Folium-Space%20X%20Falcon%209%20rocket%20launche.ipynb</a:t>
            </a:r>
            <a:endParaRPr lang="en-US" sz="1800" dirty="0">
              <a:cs typeface="Calibri"/>
            </a:endParaRPr>
          </a:p>
          <a:p>
            <a:pPr>
              <a:spcBef>
                <a:spcPts val="1400"/>
              </a:spcBef>
            </a:pPr>
            <a:endParaRPr lang="en-US" sz="1800" dirty="0">
              <a:cs typeface="Calibri"/>
            </a:endParaRPr>
          </a:p>
          <a:p>
            <a:pPr>
              <a:spcBef>
                <a:spcPts val="1400"/>
              </a:spcBef>
            </a:pPr>
            <a:endParaRPr lang="en-US" sz="1800" dirty="0">
              <a:cs typeface="Calibri"/>
            </a:endParaRPr>
          </a:p>
          <a:p>
            <a:pPr>
              <a:spcBef>
                <a:spcPts val="1400"/>
              </a:spcBef>
            </a:pPr>
            <a:endParaRPr lang="en-US" sz="1100"/>
          </a:p>
          <a:p>
            <a:endParaRPr lang="en-US" sz="1100"/>
          </a:p>
          <a:p>
            <a:endParaRPr lang="en-US" sz="11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45065" y="1165014"/>
            <a:ext cx="3796306" cy="4666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Build a Dashboard with Plotly Dash</a:t>
            </a:r>
          </a:p>
        </p:txBody>
      </p:sp>
      <p:grpSp>
        <p:nvGrpSpPr>
          <p:cNvPr id="12" name="Group 11">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3" name="Rectangle 12">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7840" y="491619"/>
            <a:ext cx="5775880" cy="5339601"/>
          </a:xfrm>
          <a:prstGeom prst="rect">
            <a:avLst/>
          </a:prstGeom>
        </p:spPr>
        <p:txBody>
          <a:bodyPr vert="horz" lIns="91440" tIns="45720" rIns="91440" bIns="45720" rtlCol="0" anchor="ctr">
            <a:noAutofit/>
          </a:bodyPr>
          <a:lstStyle/>
          <a:p>
            <a:endParaRPr lang="en-US" sz="2000" dirty="0"/>
          </a:p>
          <a:p>
            <a:endParaRPr lang="en-US" sz="2000" dirty="0"/>
          </a:p>
          <a:p>
            <a:endParaRPr lang="en-US" sz="2000" dirty="0">
              <a:cs typeface="Calibri"/>
            </a:endParaRPr>
          </a:p>
          <a:p>
            <a:endParaRPr lang="en-US" sz="2000" dirty="0">
              <a:solidFill>
                <a:srgbClr val="292929"/>
              </a:solidFill>
              <a:latin typeface="Calibri"/>
              <a:ea typeface="Arial Unicode MS"/>
              <a:cs typeface="Arial Unicode MS"/>
            </a:endParaRPr>
          </a:p>
          <a:p>
            <a:endParaRPr lang="en-US" sz="2000" dirty="0">
              <a:solidFill>
                <a:srgbClr val="292929"/>
              </a:solidFill>
              <a:latin typeface="Calibri"/>
              <a:ea typeface="Arial Unicode MS"/>
              <a:cs typeface="Arial Unicode MS"/>
            </a:endParaRPr>
          </a:p>
          <a:p>
            <a:endParaRPr lang="en-US" sz="2000" dirty="0">
              <a:solidFill>
                <a:srgbClr val="292929"/>
              </a:solidFill>
              <a:latin typeface="Calibri"/>
              <a:ea typeface="Arial Unicode MS"/>
              <a:cs typeface="Arial Unicode MS"/>
            </a:endParaRPr>
          </a:p>
          <a:p>
            <a:endParaRPr lang="en-US" sz="2000" dirty="0">
              <a:solidFill>
                <a:srgbClr val="292929"/>
              </a:solidFill>
              <a:latin typeface="Calibri"/>
              <a:ea typeface="Arial Unicode MS"/>
              <a:cs typeface="Arial Unicode MS"/>
            </a:endParaRPr>
          </a:p>
          <a:p>
            <a:r>
              <a:rPr lang="en-US" sz="2000" dirty="0">
                <a:solidFill>
                  <a:srgbClr val="292929"/>
                </a:solidFill>
                <a:latin typeface="Calibri"/>
                <a:ea typeface="Arial Unicode MS"/>
                <a:cs typeface="Arial Unicode MS"/>
              </a:rPr>
              <a:t>An interactive dashboard application with </a:t>
            </a:r>
            <a:r>
              <a:rPr lang="en-US" sz="2000" dirty="0" err="1">
                <a:solidFill>
                  <a:srgbClr val="292929"/>
                </a:solidFill>
                <a:latin typeface="Calibri"/>
                <a:ea typeface="Arial Unicode MS"/>
                <a:cs typeface="Arial Unicode MS"/>
              </a:rPr>
              <a:t>Plotly</a:t>
            </a:r>
            <a:r>
              <a:rPr lang="en-US" sz="2000" dirty="0">
                <a:solidFill>
                  <a:srgbClr val="292929"/>
                </a:solidFill>
                <a:latin typeface="Calibri"/>
                <a:ea typeface="Arial Unicode MS"/>
                <a:cs typeface="Arial Unicode MS"/>
              </a:rPr>
              <a:t> dash was built by adding a Launch Site Drop-down Input Component, adding a callback function , adding a Range Slider and adding a callback function</a:t>
            </a:r>
            <a:endParaRPr lang="en-US" sz="2000">
              <a:latin typeface="Calibri"/>
              <a:cs typeface="Calibri"/>
            </a:endParaRPr>
          </a:p>
          <a:p>
            <a:endParaRPr lang="en-US" sz="2000" dirty="0">
              <a:solidFill>
                <a:srgbClr val="292929"/>
              </a:solidFill>
              <a:latin typeface="Calibri"/>
              <a:ea typeface="Arial Unicode MS"/>
              <a:cs typeface="Arial Unicode MS"/>
            </a:endParaRPr>
          </a:p>
          <a:p>
            <a:r>
              <a:rPr lang="en-US" sz="2000" dirty="0">
                <a:cs typeface="Calibri"/>
              </a:rPr>
              <a:t>Pie charts  and Scatter graph were plotted for showing the total launches by a certain sites and the relationship with Outcome and Payload Mass (Kg) for the different booster version, respectively.</a:t>
            </a:r>
          </a:p>
          <a:p>
            <a:endParaRPr lang="en-US" sz="2000" dirty="0">
              <a:cs typeface="Calibri"/>
            </a:endParaRPr>
          </a:p>
          <a:p>
            <a:pPr marL="0" lvl="0" indent="0">
              <a:buNone/>
            </a:pPr>
            <a:r>
              <a:rPr lang="en-US" sz="2000" dirty="0"/>
              <a:t>The link to the notebook is:</a:t>
            </a:r>
            <a:endParaRPr lang="en-US" sz="2000">
              <a:ea typeface="Calibri"/>
              <a:cs typeface="Calibri"/>
            </a:endParaRPr>
          </a:p>
          <a:p>
            <a:pPr lvl="0"/>
            <a:r>
              <a:rPr lang="en-US" sz="2000" dirty="0">
                <a:hlinkClick r:id="rId2"/>
              </a:rPr>
              <a:t>https://github.com/ZemelakGoraga/IBM_Data_Science/blob/main/Interactive%20Dashboard-Space%20X%20Falcon%209%20rocket%20launche</a:t>
            </a:r>
            <a:endParaRPr lang="en-US" sz="2000" dirty="0">
              <a:cs typeface="Calibri"/>
            </a:endParaRPr>
          </a:p>
          <a:p>
            <a:pPr lvl="0"/>
            <a:endParaRPr lang="en-US" sz="2000"/>
          </a:p>
          <a:p>
            <a:pPr lvl="0"/>
            <a:endParaRPr lang="en-US" sz="2000"/>
          </a:p>
          <a:p>
            <a:pPr lvl="0"/>
            <a:endParaRPr lang="en-US" sz="2000"/>
          </a:p>
          <a:p>
            <a:pPr lvl="0"/>
            <a:endParaRPr lang="en-US" sz="2000"/>
          </a:p>
          <a:p>
            <a:pPr lvl="0"/>
            <a:endParaRPr lang="en-US" sz="2000"/>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45065" y="1165014"/>
            <a:ext cx="3796306" cy="4666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Predictive Analysis (Classification)</a:t>
            </a:r>
          </a:p>
        </p:txBody>
      </p:sp>
      <p:grpSp>
        <p:nvGrpSpPr>
          <p:cNvPr id="12" name="Group 11">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3" name="Rectangle 12">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4817" y="509340"/>
            <a:ext cx="6068276" cy="5321880"/>
          </a:xfrm>
          <a:prstGeom prst="rect">
            <a:avLst/>
          </a:prstGeom>
        </p:spPr>
        <p:txBody>
          <a:bodyPr vert="horz" lIns="91440" tIns="45720" rIns="91440" bIns="45720" rtlCol="0" anchor="ctr">
            <a:noAutofit/>
          </a:bodyPr>
          <a:lstStyle/>
          <a:p>
            <a:endParaRPr lang="en-US" sz="1600" dirty="0"/>
          </a:p>
          <a:p>
            <a:endParaRPr lang="en-US" sz="1800" dirty="0">
              <a:solidFill>
                <a:srgbClr val="292929"/>
              </a:solidFill>
              <a:latin typeface="Calibri"/>
              <a:ea typeface="Arial Unicode MS"/>
              <a:cs typeface="Arial Unicode MS"/>
            </a:endParaRPr>
          </a:p>
          <a:p>
            <a:endParaRPr lang="en-US" sz="1800" dirty="0">
              <a:solidFill>
                <a:srgbClr val="292929"/>
              </a:solidFill>
              <a:latin typeface="Calibri"/>
              <a:ea typeface="Arial Unicode MS"/>
              <a:cs typeface="Arial Unicode MS"/>
            </a:endParaRPr>
          </a:p>
          <a:p>
            <a:endParaRPr lang="en-US" sz="1800" dirty="0">
              <a:solidFill>
                <a:srgbClr val="292929"/>
              </a:solidFill>
              <a:latin typeface="Calibri"/>
              <a:ea typeface="Arial Unicode MS"/>
              <a:cs typeface="Arial Unicode MS"/>
            </a:endParaRPr>
          </a:p>
          <a:p>
            <a:r>
              <a:rPr lang="en-US" sz="1800" dirty="0">
                <a:solidFill>
                  <a:srgbClr val="292929"/>
                </a:solidFill>
                <a:latin typeface="Calibri"/>
                <a:ea typeface="Arial Unicode MS"/>
                <a:cs typeface="Arial Unicode MS"/>
              </a:rPr>
              <a:t>First  the data was loaded as a Pandas </a:t>
            </a:r>
            <a:r>
              <a:rPr lang="en-US" sz="1800" dirty="0" err="1">
                <a:solidFill>
                  <a:srgbClr val="292929"/>
                </a:solidFill>
                <a:latin typeface="Calibri"/>
                <a:ea typeface="Arial Unicode MS"/>
                <a:cs typeface="Arial Unicode MS"/>
              </a:rPr>
              <a:t>Datafram</a:t>
            </a:r>
            <a:r>
              <a:rPr lang="en-US" sz="1800" dirty="0">
                <a:solidFill>
                  <a:srgbClr val="292929"/>
                </a:solidFill>
                <a:latin typeface="Calibri"/>
                <a:ea typeface="Arial Unicode MS"/>
                <a:cs typeface="Arial Unicode MS"/>
              </a:rPr>
              <a:t> </a:t>
            </a:r>
            <a:r>
              <a:rPr lang="en-US" sz="1800" dirty="0"/>
              <a:t>using </a:t>
            </a:r>
            <a:r>
              <a:rPr lang="en-US" sz="1800" dirty="0" err="1"/>
              <a:t>numpy</a:t>
            </a:r>
            <a:r>
              <a:rPr lang="en-US" sz="1800" dirty="0"/>
              <a:t> and pandas</a:t>
            </a:r>
            <a:endParaRPr lang="en-US" sz="1800" dirty="0">
              <a:cs typeface="Calibri"/>
            </a:endParaRPr>
          </a:p>
          <a:p>
            <a:r>
              <a:rPr lang="en-US" sz="1800" dirty="0"/>
              <a:t>Next, the data was transformed and </a:t>
            </a:r>
            <a:r>
              <a:rPr lang="en-US" sz="1800" dirty="0" err="1"/>
              <a:t>splited</a:t>
            </a:r>
            <a:r>
              <a:rPr lang="en-US" sz="1800" dirty="0"/>
              <a:t>  into training and testing.</a:t>
            </a:r>
            <a:endParaRPr lang="en-US" sz="1800" dirty="0">
              <a:cs typeface="Calibri"/>
            </a:endParaRPr>
          </a:p>
          <a:p>
            <a:r>
              <a:rPr lang="en-US" sz="1800" dirty="0"/>
              <a:t>Afterwards, different machine learning models were built</a:t>
            </a:r>
            <a:endParaRPr lang="en-US" sz="1800" dirty="0">
              <a:cs typeface="Calibri"/>
            </a:endParaRPr>
          </a:p>
          <a:p>
            <a:r>
              <a:rPr lang="en-US" sz="1800" dirty="0"/>
              <a:t>We used accuracy as the metric for our model,</a:t>
            </a:r>
            <a:endParaRPr lang="en-US" sz="1800" dirty="0">
              <a:cs typeface="Calibri"/>
            </a:endParaRPr>
          </a:p>
          <a:p>
            <a:endParaRPr lang="en-US" sz="1800" dirty="0">
              <a:cs typeface="Calibri"/>
            </a:endParaRPr>
          </a:p>
          <a:p>
            <a:r>
              <a:rPr lang="en-US" sz="1800" dirty="0"/>
              <a:t>Finally,  the models  was improved using feature engineering and algorithm tuning and the best model was identified.</a:t>
            </a:r>
            <a:endParaRPr lang="en-US" sz="1800" dirty="0">
              <a:cs typeface="Calibri"/>
            </a:endParaRPr>
          </a:p>
          <a:p>
            <a:endParaRPr lang="en-US" sz="1800" dirty="0">
              <a:cs typeface="Calibri"/>
            </a:endParaRPr>
          </a:p>
          <a:p>
            <a:pPr lvl="0"/>
            <a:r>
              <a:rPr lang="en-US" sz="1800" dirty="0"/>
              <a:t>The link to the notebook is:</a:t>
            </a:r>
            <a:endParaRPr lang="en-US" sz="1800" dirty="0">
              <a:cs typeface="Calibri"/>
            </a:endParaRPr>
          </a:p>
          <a:p>
            <a:pPr lvl="0"/>
            <a:r>
              <a:rPr lang="en-US" sz="1800" dirty="0">
                <a:hlinkClick r:id="rId2"/>
              </a:rPr>
              <a:t>https://github.com/ZemelakGoraga/IBM_Data_Science/blob/main/Predictive%20Analysis-SpaceX-Predictive%20Analysis-Space%20X%20Falcon%209%20rocket%20launche.ipynb</a:t>
            </a:r>
            <a:endParaRPr lang="en-US" sz="1800" dirty="0">
              <a:cs typeface="Calibri"/>
            </a:endParaRPr>
          </a:p>
          <a:p>
            <a:pPr lvl="0"/>
            <a:endParaRPr lang="en-US" sz="1800" dirty="0">
              <a:cs typeface="Calibri"/>
            </a:endParaRPr>
          </a:p>
          <a:p>
            <a:endParaRPr lang="en-US" sz="16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Results</a:t>
            </a:r>
          </a:p>
        </p:txBody>
      </p:sp>
      <p:grpSp>
        <p:nvGrpSpPr>
          <p:cNvPr id="15" name="Group 14">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656218" y="1463039"/>
            <a:ext cx="5542387" cy="4300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Exploratory data analysis results</a:t>
            </a:r>
          </a:p>
          <a:p>
            <a:pPr>
              <a:spcBef>
                <a:spcPts val="1400"/>
              </a:spcBef>
              <a:buFont typeface="Arial" panose="020B0604020202020204" pitchFamily="34" charset="0"/>
              <a:buChar char="•"/>
            </a:pPr>
            <a:r>
              <a:rPr lang="en-US" sz="2200">
                <a:solidFill>
                  <a:schemeClr val="tx1"/>
                </a:solidFill>
                <a:latin typeface="+mn-lt"/>
              </a:rPr>
              <a:t>Interactive analytics demo in screenshots</a:t>
            </a:r>
          </a:p>
          <a:p>
            <a:pPr>
              <a:spcBef>
                <a:spcPts val="1400"/>
              </a:spcBef>
              <a:buFont typeface="Arial" panose="020B0604020202020204" pitchFamily="34" charset="0"/>
              <a:buChar char="•"/>
            </a:pPr>
            <a:r>
              <a:rPr lang="en-US" sz="2200">
                <a:solidFill>
                  <a:schemeClr val="tx1"/>
                </a:solidFill>
                <a:latin typeface="+mn-lt"/>
              </a:rPr>
              <a:t>Predictive analysis results</a:t>
            </a:r>
          </a:p>
          <a:p>
            <a:pPr lvl="1">
              <a:buFont typeface="Arial" panose="020B0604020202020204" pitchFamily="34" charset="0"/>
              <a:buChar char="•"/>
            </a:pPr>
            <a:endParaRPr lang="en-US" sz="2200">
              <a:solidFill>
                <a:schemeClr val="tx1"/>
              </a:solidFill>
              <a:latin typeface="+mn-lt"/>
            </a:endParaRPr>
          </a:p>
          <a:p>
            <a:pPr marL="457200" lvl="1">
              <a:buFont typeface="Arial" panose="020B0604020202020204" pitchFamily="34" charset="0"/>
              <a:buChar char="•"/>
            </a:pPr>
            <a:endParaRPr lang="en-US" sz="22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Launch Site</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half" idx="2"/>
          </p:nvPr>
        </p:nvSpPr>
        <p:spPr>
          <a:xfrm>
            <a:off x="639796" y="3329975"/>
            <a:ext cx="3420140" cy="1434829"/>
          </a:xfrm>
        </p:spPr>
        <p:txBody>
          <a:bodyPr vert="horz" lIns="91440" tIns="45720" rIns="91440" bIns="45720" rtlCol="0" anchor="t">
            <a:normAutofit/>
          </a:bodyPr>
          <a:lstStyle/>
          <a:p>
            <a:r>
              <a:rPr lang="en-US" sz="2200" dirty="0"/>
              <a:t>Insight: </a:t>
            </a:r>
            <a:r>
              <a:rPr lang="en-US" sz="2200" dirty="0">
                <a:cs typeface="Calibri"/>
              </a:rPr>
              <a:t>the success rate increased as number of flights  increased</a:t>
            </a:r>
            <a:endParaRPr lang="en-US" sz="2200">
              <a:cs typeface="Calibri"/>
            </a:endParaRPr>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cs typeface="Calibri"/>
            </a:endParaRPr>
          </a:p>
        </p:txBody>
      </p:sp>
      <p:pic>
        <p:nvPicPr>
          <p:cNvPr id="6" name="Picture 7" descr="Chart, scatter chart&#10;&#10;Description automatically generated">
            <a:extLst>
              <a:ext uri="{FF2B5EF4-FFF2-40B4-BE49-F238E27FC236}">
                <a16:creationId xmlns:a16="http://schemas.microsoft.com/office/drawing/2014/main" id="{238A65CA-C8EC-87E8-AC2E-A4B38EA6062D}"/>
              </a:ext>
            </a:extLst>
          </p:cNvPr>
          <p:cNvPicPr>
            <a:picLocks noGrp="1" noChangeAspect="1"/>
          </p:cNvPicPr>
          <p:nvPr>
            <p:ph idx="1"/>
          </p:nvPr>
        </p:nvPicPr>
        <p:blipFill>
          <a:blip r:embed="rId2"/>
          <a:stretch>
            <a:fillRect/>
          </a:stretch>
        </p:blipFill>
        <p:spPr>
          <a:xfrm>
            <a:off x="4654296" y="1616773"/>
            <a:ext cx="6903720" cy="36244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990600" y="2951544"/>
            <a:ext cx="10515600" cy="2801074"/>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tabLst/>
              <a:defRPr/>
            </a:pP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717963" y="838967"/>
            <a:ext cx="4611879" cy="11784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Payload vs. Launch Site</a:t>
            </a:r>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7888856" y="2508105"/>
            <a:ext cx="3433437" cy="3632493"/>
          </a:xfrm>
          <a:prstGeom prst="rect">
            <a:avLst/>
          </a:prstGeom>
        </p:spPr>
        <p:txBody>
          <a:bodyPr vert="horz" lIns="91440" tIns="45720" rIns="91440" bIns="45720" rtlCol="0" anchor="ctr">
            <a:normAutofit/>
          </a:bodyPr>
          <a:lstStyle/>
          <a:p>
            <a:pPr>
              <a:spcBef>
                <a:spcPts val="1400"/>
              </a:spcBef>
            </a:pPr>
            <a:r>
              <a:rPr lang="en-US" sz="2200" dirty="0"/>
              <a:t>Insight: As the payload mass increased, the success rate also increased</a:t>
            </a:r>
            <a:endParaRPr lang="en-US" dirty="0"/>
          </a:p>
          <a:p>
            <a:pPr indent="-228600">
              <a:spcBef>
                <a:spcPts val="1400"/>
              </a:spcBef>
              <a:buFont typeface="Arial" panose="020B0604020202020204" pitchFamily="34" charset="0"/>
              <a:buChar char="•"/>
            </a:pPr>
            <a:endParaRPr lang="en-US" sz="2000" dirty="0">
              <a:ea typeface="Calibri"/>
              <a:cs typeface="Calibri"/>
            </a:endParaRPr>
          </a:p>
          <a:p>
            <a:pPr indent="-228600">
              <a:spcBef>
                <a:spcPts val="1400"/>
              </a:spcBef>
              <a:buFont typeface="Arial" panose="020B0604020202020204" pitchFamily="34" charset="0"/>
              <a:buChar char="•"/>
            </a:pPr>
            <a:endParaRPr lang="en-US" sz="2000" dirty="0">
              <a:ea typeface="Calibri"/>
              <a:cs typeface="Calibri"/>
            </a:endParaRPr>
          </a:p>
          <a:p>
            <a:pPr indent="-228600">
              <a:spcBef>
                <a:spcPts val="1400"/>
              </a:spcBef>
              <a:buFont typeface="Arial" panose="020B0604020202020204" pitchFamily="34" charset="0"/>
              <a:buChar char="•"/>
            </a:pPr>
            <a:endParaRPr lang="en-US" sz="2000" dirty="0">
              <a:ea typeface="Calibri"/>
              <a:cs typeface="Calibri"/>
            </a:endParaRPr>
          </a:p>
          <a:p>
            <a:pPr indent="-228600">
              <a:spcBef>
                <a:spcPts val="1400"/>
              </a:spcBef>
              <a:buFont typeface="Arial" panose="020B0604020202020204" pitchFamily="34" charset="0"/>
              <a:buChar char="•"/>
            </a:pPr>
            <a:endParaRPr lang="en-US" sz="2000" dirty="0">
              <a:ea typeface="Calibri"/>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pic>
        <p:nvPicPr>
          <p:cNvPr id="8" name="Picture 8" descr="Chart, scatter chart&#10;&#10;Description automatically generated">
            <a:extLst>
              <a:ext uri="{FF2B5EF4-FFF2-40B4-BE49-F238E27FC236}">
                <a16:creationId xmlns:a16="http://schemas.microsoft.com/office/drawing/2014/main" id="{D8031BEC-8DEB-C294-4BF9-7F9EF6629806}"/>
              </a:ext>
            </a:extLst>
          </p:cNvPr>
          <p:cNvPicPr>
            <a:picLocks noGrp="1" noChangeAspect="1"/>
          </p:cNvPicPr>
          <p:nvPr>
            <p:ph idx="1"/>
          </p:nvPr>
        </p:nvPicPr>
        <p:blipFill>
          <a:blip r:embed="rId2"/>
          <a:stretch>
            <a:fillRect/>
          </a:stretch>
        </p:blipFill>
        <p:spPr>
          <a:xfrm>
            <a:off x="646630" y="2207050"/>
            <a:ext cx="6916479" cy="3745723"/>
          </a:xfr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grpSp>
        <p:nvGrpSpPr>
          <p:cNvPr id="26" name="Group 2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7" name="Rectangle 2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3660" y="2599509"/>
            <a:ext cx="10143668" cy="34355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Executive Summary</a:t>
            </a:r>
          </a:p>
          <a:p>
            <a:pPr>
              <a:spcBef>
                <a:spcPts val="1400"/>
              </a:spcBef>
              <a:buFont typeface="Arial" panose="020B0604020202020204" pitchFamily="34" charset="0"/>
              <a:buChar char="•"/>
            </a:pPr>
            <a:r>
              <a:rPr lang="en-US" sz="2400" dirty="0">
                <a:solidFill>
                  <a:schemeClr val="tx1"/>
                </a:solidFill>
                <a:latin typeface="+mn-lt"/>
              </a:rPr>
              <a:t>Introduction</a:t>
            </a:r>
          </a:p>
          <a:p>
            <a:pPr>
              <a:spcBef>
                <a:spcPts val="1400"/>
              </a:spcBef>
              <a:buFont typeface="Arial" panose="020B0604020202020204" pitchFamily="34" charset="0"/>
              <a:buChar char="•"/>
            </a:pPr>
            <a:r>
              <a:rPr lang="en-US" sz="2400" dirty="0">
                <a:solidFill>
                  <a:schemeClr val="tx1"/>
                </a:solidFill>
                <a:latin typeface="+mn-lt"/>
              </a:rPr>
              <a:t>Methodology</a:t>
            </a:r>
          </a:p>
          <a:p>
            <a:pPr>
              <a:spcBef>
                <a:spcPts val="1400"/>
              </a:spcBef>
              <a:buFont typeface="Arial" panose="020B0604020202020204" pitchFamily="34" charset="0"/>
              <a:buChar char="•"/>
            </a:pPr>
            <a:r>
              <a:rPr lang="en-US" sz="2400" dirty="0">
                <a:solidFill>
                  <a:schemeClr val="tx1"/>
                </a:solidFill>
                <a:latin typeface="+mn-lt"/>
              </a:rPr>
              <a:t>Results</a:t>
            </a:r>
          </a:p>
          <a:p>
            <a:pPr>
              <a:spcBef>
                <a:spcPts val="1400"/>
              </a:spcBef>
              <a:buFont typeface="Arial" panose="020B0604020202020204" pitchFamily="34" charset="0"/>
              <a:buChar char="•"/>
            </a:pPr>
            <a:r>
              <a:rPr lang="en-US" sz="2400" dirty="0">
                <a:solidFill>
                  <a:schemeClr val="tx1"/>
                </a:solidFill>
                <a:latin typeface="+mn-lt"/>
              </a:rPr>
              <a:t>Conclusion</a:t>
            </a:r>
          </a:p>
          <a:p>
            <a:pPr>
              <a:spcBef>
                <a:spcPts val="1400"/>
              </a:spcBef>
              <a:buFont typeface="Arial" panose="020B0604020202020204" pitchFamily="34" charset="0"/>
              <a:buChar char="•"/>
            </a:pPr>
            <a:r>
              <a:rPr lang="en-US" sz="2200" dirty="0">
                <a:solidFill>
                  <a:srgbClr val="292929"/>
                </a:solidFill>
                <a:latin typeface="Arial Unicode MS"/>
                <a:ea typeface="Arial Unicode MS"/>
                <a:cs typeface="Arial Unicode MS"/>
              </a:rPr>
              <a:t>Appendix</a:t>
            </a:r>
            <a:endParaRPr lang="en-US" sz="2400" dirty="0">
              <a:solidFill>
                <a:schemeClr val="tx1"/>
              </a:solidFill>
              <a:latin typeface="+mn-lt"/>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41823" y="51676"/>
            <a:ext cx="10650334" cy="10217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Success Rate vs.</a:t>
            </a:r>
            <a:r>
              <a:rPr lang="en-US" sz="4800" dirty="0">
                <a:solidFill>
                  <a:schemeClr val="tx1"/>
                </a:solidFill>
                <a:latin typeface="+mj-lt"/>
                <a:ea typeface="+mj-ea"/>
                <a:cs typeface="+mj-cs"/>
              </a:rPr>
              <a:t> </a:t>
            </a:r>
            <a:r>
              <a:rPr lang="en-US" sz="4800" kern="1200" dirty="0">
                <a:solidFill>
                  <a:schemeClr val="tx1"/>
                </a:solidFill>
                <a:latin typeface="+mj-lt"/>
                <a:ea typeface="+mj-ea"/>
                <a:cs typeface="+mj-cs"/>
              </a:rPr>
              <a:t>Orbit Type</a:t>
            </a:r>
            <a:endParaRPr lang="en-US" sz="4800" dirty="0">
              <a:solidFill>
                <a:schemeClr val="tx1"/>
              </a:solidFill>
              <a:ea typeface="+mj-ea"/>
              <a:cs typeface="+mj-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49443" y="1475369"/>
            <a:ext cx="3591017" cy="2077858"/>
          </a:xfrm>
          <a:prstGeom prst="rect">
            <a:avLst/>
          </a:prstGeom>
        </p:spPr>
        <p:txBody>
          <a:bodyPr lIns="91440" tIns="45720" rIns="91440" bIns="45720" anchor="t">
            <a:normAutofit/>
          </a:bodyPr>
          <a:lstStyle/>
          <a:p>
            <a:pPr defTabSz="640080">
              <a:spcBef>
                <a:spcPts val="700"/>
              </a:spcBef>
            </a:pPr>
            <a:r>
              <a:rPr lang="en-US" sz="2000" dirty="0"/>
              <a:t>As can be seen from the chart, orbit ES-L1</a:t>
            </a:r>
            <a:r>
              <a:rPr lang="en-US" sz="2000" kern="1200" dirty="0">
                <a:latin typeface="+mn-lt"/>
                <a:ea typeface="+mn-ea"/>
                <a:cs typeface="+mn-cs"/>
              </a:rPr>
              <a:t>, GEO, HEO, </a:t>
            </a:r>
            <a:r>
              <a:rPr lang="en-US" sz="2000" dirty="0"/>
              <a:t>and SSO had</a:t>
            </a:r>
            <a:r>
              <a:rPr lang="en-US" sz="2000" kern="1200" dirty="0">
                <a:latin typeface="+mn-lt"/>
                <a:ea typeface="+mn-ea"/>
                <a:cs typeface="+mn-cs"/>
              </a:rPr>
              <a:t> the </a:t>
            </a:r>
            <a:r>
              <a:rPr lang="en-US" sz="2000" dirty="0"/>
              <a:t>highest success</a:t>
            </a:r>
            <a:r>
              <a:rPr lang="en-US" sz="2000" kern="1200" dirty="0">
                <a:latin typeface="+mn-lt"/>
                <a:ea typeface="+mn-ea"/>
                <a:cs typeface="+mn-cs"/>
              </a:rPr>
              <a:t> rate.</a:t>
            </a: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029292" y="5718850"/>
            <a:ext cx="1946660" cy="285015"/>
          </a:xfrm>
        </p:spPr>
        <p:txBody>
          <a:bodyPr/>
          <a:lstStyle/>
          <a:p>
            <a:pPr defTabSz="640080">
              <a:spcAft>
                <a:spcPts val="600"/>
              </a:spcAft>
            </a:pPr>
            <a:fld id="{5075537C-CA84-1446-933C-8E9D027F9201}" type="slidenum">
              <a:rPr lang="en-US" sz="1120" kern="1200">
                <a:solidFill>
                  <a:srgbClr val="1C7DDB"/>
                </a:solidFill>
                <a:latin typeface="Abadi" panose="020B0604020104020204" pitchFamily="34" charset="0"/>
                <a:ea typeface="+mn-ea"/>
                <a:cs typeface="+mn-cs"/>
              </a:rPr>
              <a:pPr defTabSz="640080">
                <a:spcAft>
                  <a:spcPts val="600"/>
                </a:spcAft>
              </a:pPr>
              <a:t>20</a:t>
            </a:fld>
            <a:endParaRPr lang="en-US"/>
          </a:p>
        </p:txBody>
      </p:sp>
      <p:pic>
        <p:nvPicPr>
          <p:cNvPr id="8" name="Picture 8" descr="Chart, bar chart&#10;&#10;Description automatically generated">
            <a:extLst>
              <a:ext uri="{FF2B5EF4-FFF2-40B4-BE49-F238E27FC236}">
                <a16:creationId xmlns:a16="http://schemas.microsoft.com/office/drawing/2014/main" id="{1F5B5D27-F4F2-2E21-0F73-967465CAF61B}"/>
              </a:ext>
            </a:extLst>
          </p:cNvPr>
          <p:cNvPicPr>
            <a:picLocks noGrp="1" noChangeAspect="1"/>
          </p:cNvPicPr>
          <p:nvPr>
            <p:ph idx="1"/>
          </p:nvPr>
        </p:nvPicPr>
        <p:blipFill>
          <a:blip r:embed="rId2"/>
          <a:stretch>
            <a:fillRect/>
          </a:stretch>
        </p:blipFill>
        <p:spPr>
          <a:xfrm>
            <a:off x="5501491" y="1295916"/>
            <a:ext cx="5979289" cy="4362745"/>
          </a:xfr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30936" y="2807208"/>
            <a:ext cx="3429000" cy="3410712"/>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dirty="0"/>
              <a:t>As can be seen from the plot, the more the number of flights(Flight Number) at Orbit LEO, ISS, ES-L1, and VLEO, there is frequent success. This might imply positive  relationship between target and independent variables at those Orbits. </a:t>
            </a:r>
            <a:endParaRPr lang="en-US" sz="2200" dirty="0">
              <a:cs typeface="Calibri"/>
            </a:endParaRPr>
          </a:p>
          <a:p>
            <a:pPr indent="-228600">
              <a:spcBef>
                <a:spcPts val="1400"/>
              </a:spcBef>
              <a:buFont typeface="Arial" panose="020B0604020202020204" pitchFamily="34" charset="0"/>
              <a:buChar char="•"/>
            </a:pPr>
            <a:endParaRPr lang="en-US" sz="2200"/>
          </a:p>
        </p:txBody>
      </p:sp>
      <p:pic>
        <p:nvPicPr>
          <p:cNvPr id="8" name="Picture 8" descr="Chart, scatter chart&#10;&#10;Description automatically generated">
            <a:extLst>
              <a:ext uri="{FF2B5EF4-FFF2-40B4-BE49-F238E27FC236}">
                <a16:creationId xmlns:a16="http://schemas.microsoft.com/office/drawing/2014/main" id="{3903CEF3-BBAE-FCC1-BD18-1809170A328A}"/>
              </a:ext>
            </a:extLst>
          </p:cNvPr>
          <p:cNvPicPr>
            <a:picLocks noGrp="1" noChangeAspect="1"/>
          </p:cNvPicPr>
          <p:nvPr>
            <p:ph idx="1"/>
          </p:nvPr>
        </p:nvPicPr>
        <p:blipFill>
          <a:blip r:embed="rId2"/>
          <a:stretch>
            <a:fillRect/>
          </a:stretch>
        </p:blipFill>
        <p:spPr>
          <a:xfrm>
            <a:off x="4654296" y="1288847"/>
            <a:ext cx="6903720" cy="428030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2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 scatter chart&#10;&#10;Description automatically generated">
            <a:extLst>
              <a:ext uri="{FF2B5EF4-FFF2-40B4-BE49-F238E27FC236}">
                <a16:creationId xmlns:a16="http://schemas.microsoft.com/office/drawing/2014/main" id="{73D57371-A486-2859-D7DA-3874B1A1E01C}"/>
              </a:ext>
            </a:extLst>
          </p:cNvPr>
          <p:cNvPicPr>
            <a:picLocks noGrp="1" noChangeAspect="1"/>
          </p:cNvPicPr>
          <p:nvPr>
            <p:ph idx="1"/>
          </p:nvPr>
        </p:nvPicPr>
        <p:blipFill>
          <a:blip r:embed="rId2"/>
          <a:stretch>
            <a:fillRect/>
          </a:stretch>
        </p:blipFill>
        <p:spPr>
          <a:xfrm>
            <a:off x="4654296" y="630936"/>
            <a:ext cx="6286959" cy="391363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4654296" y="4798577"/>
            <a:ext cx="6894576" cy="1428487"/>
          </a:xfrm>
          <a:prstGeom prst="rect">
            <a:avLst/>
          </a:prstGeom>
        </p:spPr>
        <p:txBody>
          <a:bodyPr vert="horz" lIns="91440" tIns="45720" rIns="91440" bIns="45720" rtlCol="0" anchor="t">
            <a:normAutofit/>
          </a:bodyPr>
          <a:lstStyle/>
          <a:p>
            <a:pPr indent="-228600">
              <a:buFont typeface="Arial" panose="020B0604020202020204" pitchFamily="34" charset="0"/>
              <a:buChar char="•"/>
            </a:pPr>
            <a:r>
              <a:rPr lang="en-US" sz="2000" dirty="0">
                <a:cs typeface="Calibri"/>
              </a:rPr>
              <a:t>As can be seen from the plot, the more the pay load mass, there is most frequent success. This is true for </a:t>
            </a:r>
            <a:r>
              <a:rPr lang="en-US" sz="2200" dirty="0">
                <a:cs typeface="Calibri"/>
              </a:rPr>
              <a:t>PO, LEO and ISS Orbits. So, it seems that there is a positive r/ship between target and independent variables at those three Orbits. </a:t>
            </a:r>
            <a:endParaRPr lang="en-US" sz="2000" dirty="0">
              <a:cs typeface="Calibri"/>
            </a:endParaRPr>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964659" y="244586"/>
            <a:ext cx="10254865" cy="674482"/>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787015" y="2526735"/>
            <a:ext cx="4427311" cy="2740830"/>
          </a:xfrm>
          <a:prstGeom prst="rect">
            <a:avLst/>
          </a:prstGeom>
        </p:spPr>
        <p:txBody>
          <a:bodyPr lIns="91440" tIns="45720" rIns="91440" bIns="45720" anchor="t">
            <a:normAutofit/>
          </a:bodyPr>
          <a:lstStyle/>
          <a:p>
            <a:pPr defTabSz="585216">
              <a:spcBef>
                <a:spcPts val="640"/>
              </a:spcBef>
            </a:pPr>
            <a:r>
              <a:rPr lang="en-US" sz="2000" dirty="0"/>
              <a:t>The plot shows an increasing success rate from the year 2013 on wards. The highest success rate was observed in the year 2019. </a:t>
            </a:r>
            <a:endParaRPr lang="en-US" sz="2000"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7863988" y="5744759"/>
            <a:ext cx="1769704" cy="259106"/>
          </a:xfrm>
        </p:spPr>
        <p:txBody>
          <a:bodyPr/>
          <a:lstStyle/>
          <a:p>
            <a:pPr defTabSz="585216">
              <a:spcAft>
                <a:spcPts val="600"/>
              </a:spcAft>
            </a:pPr>
            <a:fld id="{5075537C-CA84-1446-933C-8E9D027F9201}" type="slidenum">
              <a:rPr lang="en-US" sz="1024" kern="1200">
                <a:solidFill>
                  <a:srgbClr val="1C7DDB"/>
                </a:solidFill>
                <a:latin typeface="Abadi" panose="020B0604020104020204" pitchFamily="34" charset="0"/>
                <a:ea typeface="+mn-ea"/>
                <a:cs typeface="+mn-cs"/>
              </a:rPr>
              <a:pPr defTabSz="585216">
                <a:spcAft>
                  <a:spcPts val="600"/>
                </a:spcAft>
              </a:pPr>
              <a:t>23</a:t>
            </a:fld>
            <a:endParaRPr lang="en-US"/>
          </a:p>
        </p:txBody>
      </p:sp>
      <p:pic>
        <p:nvPicPr>
          <p:cNvPr id="8" name="Picture 8" descr="Chart, line chart&#10;&#10;Description automatically generated">
            <a:extLst>
              <a:ext uri="{FF2B5EF4-FFF2-40B4-BE49-F238E27FC236}">
                <a16:creationId xmlns:a16="http://schemas.microsoft.com/office/drawing/2014/main" id="{CAC1DDB6-1B20-FB66-0E2D-2A957827630F}"/>
              </a:ext>
            </a:extLst>
          </p:cNvPr>
          <p:cNvPicPr>
            <a:picLocks noGrp="1" noChangeAspect="1"/>
          </p:cNvPicPr>
          <p:nvPr>
            <p:ph idx="1"/>
          </p:nvPr>
        </p:nvPicPr>
        <p:blipFill>
          <a:blip r:embed="rId2"/>
          <a:stretch>
            <a:fillRect/>
          </a:stretch>
        </p:blipFill>
        <p:spPr>
          <a:xfrm>
            <a:off x="5790858" y="1685472"/>
            <a:ext cx="5776732" cy="3940518"/>
          </a:xfr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593917" y="847827"/>
            <a:ext cx="470934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half" idx="2"/>
          </p:nvPr>
        </p:nvSpPr>
        <p:spPr>
          <a:xfrm>
            <a:off x="6595228" y="2508105"/>
            <a:ext cx="4709345" cy="3632493"/>
          </a:xfrm>
        </p:spPr>
        <p:txBody>
          <a:bodyPr vert="horz" lIns="91440" tIns="45720" rIns="91440" bIns="45720" rtlCol="0" anchor="ctr">
            <a:normAutofit/>
          </a:bodyPr>
          <a:lstStyle/>
          <a:p>
            <a:pPr lvl="0" indent="-228600">
              <a:buFont typeface="Arial" panose="020B0604020202020204" pitchFamily="34" charset="0"/>
              <a:buChar char="•"/>
            </a:pPr>
            <a:endParaRPr lang="en-US" sz="2000"/>
          </a:p>
          <a:p>
            <a:pPr marL="114300" indent="-342900">
              <a:buFont typeface="Arial" panose="020B0604020202020204" pitchFamily="34" charset="0"/>
              <a:buChar char="•"/>
            </a:pPr>
            <a:endParaRPr lang="en-US" sz="2000" dirty="0">
              <a:solidFill>
                <a:srgbClr val="292929"/>
              </a:solidFill>
              <a:latin typeface="Arial Unicode MS"/>
              <a:ea typeface="Arial Unicode MS"/>
              <a:cs typeface="Arial Unicode MS"/>
            </a:endParaRPr>
          </a:p>
          <a:p>
            <a:pPr marL="114300" indent="-342900">
              <a:buFont typeface="Arial" panose="020B0604020202020204" pitchFamily="34" charset="0"/>
              <a:buChar char="•"/>
            </a:pPr>
            <a:endParaRPr lang="en-US" sz="2000" dirty="0">
              <a:solidFill>
                <a:srgbClr val="292929"/>
              </a:solidFill>
              <a:latin typeface="Arial Unicode MS"/>
              <a:ea typeface="Arial Unicode MS"/>
              <a:cs typeface="Arial Unicode MS"/>
            </a:endParaRPr>
          </a:p>
          <a:p>
            <a:pPr marL="114300" indent="-342900">
              <a:buFont typeface="Arial" panose="020B0604020202020204" pitchFamily="34" charset="0"/>
              <a:buChar char="•"/>
            </a:pPr>
            <a:r>
              <a:rPr lang="en-US" sz="2000" dirty="0">
                <a:solidFill>
                  <a:srgbClr val="292929"/>
                </a:solidFill>
                <a:latin typeface="Arial Unicode MS"/>
                <a:ea typeface="Arial Unicode MS"/>
                <a:cs typeface="Arial Unicode MS"/>
              </a:rPr>
              <a:t>The </a:t>
            </a:r>
            <a:r>
              <a:rPr lang="en-US" sz="2100" dirty="0">
                <a:solidFill>
                  <a:srgbClr val="292929"/>
                </a:solidFill>
                <a:latin typeface="Arial Unicode MS"/>
                <a:ea typeface="Arial Unicode MS"/>
                <a:cs typeface="Arial Unicode MS"/>
              </a:rPr>
              <a:t>unique launch sites </a:t>
            </a:r>
            <a:r>
              <a:rPr lang="en-US" sz="2000" dirty="0">
                <a:solidFill>
                  <a:srgbClr val="000000"/>
                </a:solidFill>
                <a:latin typeface="Calibri"/>
                <a:ea typeface="Arial Unicode MS"/>
                <a:cs typeface="Calibri"/>
              </a:rPr>
              <a:t>from the SpaceX data </a:t>
            </a:r>
            <a:r>
              <a:rPr lang="en-US" sz="2100" dirty="0">
                <a:solidFill>
                  <a:srgbClr val="292929"/>
                </a:solidFill>
                <a:latin typeface="Arial Unicode MS"/>
                <a:ea typeface="Arial Unicode MS"/>
                <a:cs typeface="Arial Unicode MS"/>
              </a:rPr>
              <a:t>were screened using the </a:t>
            </a:r>
            <a:r>
              <a:rPr lang="en-US" sz="2000" dirty="0">
                <a:solidFill>
                  <a:srgbClr val="292929"/>
                </a:solidFill>
                <a:latin typeface="Arial Unicode MS"/>
                <a:ea typeface="Arial Unicode MS"/>
                <a:cs typeface="Arial Unicode MS"/>
              </a:rPr>
              <a:t> ‘SELECT DISTINCT’ statement.</a:t>
            </a:r>
          </a:p>
          <a:p>
            <a:pPr marL="114300" indent="-342900">
              <a:buFont typeface="Arial" panose="020B0604020202020204" pitchFamily="34" charset="0"/>
              <a:buChar char="•"/>
            </a:pPr>
            <a:endParaRPr lang="en-US" sz="2000" dirty="0">
              <a:solidFill>
                <a:srgbClr val="292929"/>
              </a:solidFill>
              <a:latin typeface="Arial Unicode MS"/>
              <a:ea typeface="Arial Unicode MS"/>
              <a:cs typeface="Arial Unicode MS"/>
            </a:endParaRPr>
          </a:p>
          <a:p>
            <a:pPr marL="114300" indent="-342900">
              <a:buFont typeface="Arial" panose="020B0604020202020204" pitchFamily="34" charset="0"/>
              <a:buChar char="•"/>
            </a:pPr>
            <a:r>
              <a:rPr lang="en-US" sz="2000" dirty="0">
                <a:solidFill>
                  <a:srgbClr val="292929"/>
                </a:solidFill>
                <a:latin typeface="Arial Unicode MS"/>
                <a:ea typeface="Arial Unicode MS"/>
                <a:cs typeface="Arial Unicode MS"/>
              </a:rPr>
              <a:t>The slide on the left shows the those unique sites.</a:t>
            </a:r>
          </a:p>
          <a:p>
            <a:pPr lvl="0"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a:ea typeface="Calibri"/>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pic>
        <p:nvPicPr>
          <p:cNvPr id="7" name="Picture 7" descr="Graphical user interface, text, application&#10;&#10;Description automatically generated">
            <a:extLst>
              <a:ext uri="{FF2B5EF4-FFF2-40B4-BE49-F238E27FC236}">
                <a16:creationId xmlns:a16="http://schemas.microsoft.com/office/drawing/2014/main" id="{F73175F1-4499-30C9-79EC-5EB40BF9483D}"/>
              </a:ext>
            </a:extLst>
          </p:cNvPr>
          <p:cNvPicPr>
            <a:picLocks noGrp="1" noChangeAspect="1"/>
          </p:cNvPicPr>
          <p:nvPr>
            <p:ph idx="1"/>
          </p:nvPr>
        </p:nvPicPr>
        <p:blipFill>
          <a:blip r:embed="rId2"/>
          <a:stretch>
            <a:fillRect/>
          </a:stretch>
        </p:blipFill>
        <p:spPr>
          <a:xfrm>
            <a:off x="769526" y="2173808"/>
            <a:ext cx="4995684" cy="4159667"/>
          </a:xfr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Launch Site Names Begin with 'CCA'</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5300640" y="641850"/>
            <a:ext cx="6053160" cy="153586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As can be seen below, the query </a:t>
            </a:r>
            <a:r>
              <a:rPr lang="en-US" sz="1600" dirty="0">
                <a:solidFill>
                  <a:srgbClr val="292929"/>
                </a:solidFill>
                <a:latin typeface="Arial Unicode MS"/>
                <a:ea typeface="Arial Unicode MS"/>
                <a:cs typeface="Arial Unicode MS"/>
              </a:rPr>
              <a:t>‘LIKE’ command with ‘%’ wildcard in ‘WHERE’ </a:t>
            </a:r>
            <a:r>
              <a:rPr lang="en-US" dirty="0"/>
              <a:t>, was used to display 5 </a:t>
            </a:r>
            <a:r>
              <a:rPr lang="en-US" dirty="0" err="1"/>
              <a:t>records</a:t>
            </a:r>
            <a:r>
              <a:rPr lang="en-US" dirty="0"/>
              <a:t> where launch site names  start with `CCA`</a:t>
            </a:r>
          </a:p>
        </p:txBody>
      </p:sp>
      <p:pic>
        <p:nvPicPr>
          <p:cNvPr id="8" name="Picture 8">
            <a:extLst>
              <a:ext uri="{FF2B5EF4-FFF2-40B4-BE49-F238E27FC236}">
                <a16:creationId xmlns:a16="http://schemas.microsoft.com/office/drawing/2014/main" id="{37496B11-9777-913F-48D1-F0A975752889}"/>
              </a:ext>
            </a:extLst>
          </p:cNvPr>
          <p:cNvPicPr>
            <a:picLocks noGrp="1" noChangeAspect="1"/>
          </p:cNvPicPr>
          <p:nvPr>
            <p:ph idx="1"/>
          </p:nvPr>
        </p:nvPicPr>
        <p:blipFill rotWithShape="1">
          <a:blip r:embed="rId2"/>
          <a:srcRect r="1" b="6147"/>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25</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593917" y="847827"/>
            <a:ext cx="470934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Total Payload Mass</a:t>
            </a:r>
          </a:p>
        </p:txBody>
      </p:sp>
      <p:pic>
        <p:nvPicPr>
          <p:cNvPr id="6" name="Content Placeholder 5" descr="Slide-on page-26.jpg"/>
          <p:cNvPicPr>
            <a:picLocks noGrp="1" noChangeAspect="1"/>
          </p:cNvPicPr>
          <p:nvPr>
            <p:ph idx="1"/>
          </p:nvPr>
        </p:nvPicPr>
        <p:blipFill rotWithShape="1">
          <a:blip r:embed="rId2"/>
          <a:srcRect l="6967" r="55529"/>
          <a:stretch/>
        </p:blipFill>
        <p:spPr>
          <a:xfrm>
            <a:off x="914401" y="847827"/>
            <a:ext cx="4929098" cy="5289986"/>
          </a:xfrm>
          <a:prstGeom prst="rect">
            <a:avLst/>
          </a:prstGeom>
        </p:spPr>
      </p:pic>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615822" y="2322754"/>
            <a:ext cx="4740236" cy="2036413"/>
          </a:xfrm>
          <a:prstGeom prst="rect">
            <a:avLst/>
          </a:prstGeom>
        </p:spPr>
        <p:txBody>
          <a:bodyPr vert="horz" lIns="91440" tIns="45720" rIns="91440" bIns="45720" rtlCol="0" anchor="ctr">
            <a:normAutofit/>
          </a:bodyPr>
          <a:lstStyle/>
          <a:p>
            <a:r>
              <a:rPr lang="en-US" sz="2000" dirty="0">
                <a:solidFill>
                  <a:srgbClr val="000000"/>
                </a:solidFill>
                <a:latin typeface="Calibri Light"/>
                <a:ea typeface="Arial Unicode MS"/>
                <a:cs typeface="Calibri"/>
              </a:rPr>
              <a:t>As can be seen the left slide, total payload carried by boosters from NASA was calculated using </a:t>
            </a:r>
            <a:r>
              <a:rPr lang="en-US" sz="2000" dirty="0">
                <a:solidFill>
                  <a:srgbClr val="292929"/>
                </a:solidFill>
                <a:latin typeface="Calibri Light"/>
                <a:ea typeface="Arial Unicode MS"/>
                <a:cs typeface="Arial Unicode MS"/>
              </a:rPr>
              <a:t>the ‘SUM()’ function  and the result was 45596</a:t>
            </a:r>
            <a:endParaRPr lang="en-US" sz="2000" dirty="0">
              <a:latin typeface="Calibri Light"/>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593917" y="847827"/>
            <a:ext cx="470934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Average Payload Mass by F9 v1.1</a:t>
            </a:r>
          </a:p>
        </p:txBody>
      </p:sp>
      <p:pic>
        <p:nvPicPr>
          <p:cNvPr id="6" name="Content Placeholder 5" descr="Slide-on page-27.jpg"/>
          <p:cNvPicPr>
            <a:picLocks noGrp="1" noChangeAspect="1"/>
          </p:cNvPicPr>
          <p:nvPr>
            <p:ph idx="1"/>
          </p:nvPr>
        </p:nvPicPr>
        <p:blipFill rotWithShape="1">
          <a:blip r:embed="rId2"/>
          <a:srcRect l="1884" r="60612"/>
          <a:stretch/>
        </p:blipFill>
        <p:spPr>
          <a:xfrm>
            <a:off x="914401" y="847827"/>
            <a:ext cx="4929098" cy="5289986"/>
          </a:xfrm>
          <a:prstGeom prst="rect">
            <a:avLst/>
          </a:prstGeom>
        </p:spPr>
      </p:pic>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half" idx="2"/>
          </p:nvPr>
        </p:nvSpPr>
        <p:spPr>
          <a:xfrm>
            <a:off x="6636417" y="2333051"/>
            <a:ext cx="4719642" cy="1634818"/>
          </a:xfrm>
        </p:spPr>
        <p:txBody>
          <a:bodyPr vert="horz" lIns="91440" tIns="45720" rIns="91440" bIns="45720" rtlCol="0" anchor="ctr">
            <a:normAutofit/>
          </a:bodyPr>
          <a:lstStyle/>
          <a:p>
            <a:r>
              <a:rPr lang="en-US" sz="2000" dirty="0">
                <a:cs typeface="Calibri"/>
              </a:rPr>
              <a:t>Using the AVE() function , </a:t>
            </a:r>
            <a:r>
              <a:rPr lang="en-US" sz="2000" dirty="0"/>
              <a:t>the average payload mass carried by booster version F9 </a:t>
            </a:r>
            <a:r>
              <a:rPr lang="en-US" sz="2000"/>
              <a:t>v1.1 was 2928.4</a:t>
            </a:r>
            <a:endParaRPr lang="en-US">
              <a:cs typeface="Calibri"/>
            </a:endParaRPr>
          </a:p>
          <a:p>
            <a:pPr indent="-228600">
              <a:buFont typeface="Arial" panose="020B0604020202020204" pitchFamily="34" charset="0"/>
              <a:buChar char="•"/>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593917" y="847827"/>
            <a:ext cx="470934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First Successful Ground Landing Date</a:t>
            </a:r>
          </a:p>
        </p:txBody>
      </p:sp>
      <p:pic>
        <p:nvPicPr>
          <p:cNvPr id="6" name="Content Placeholder 5" descr="Slide-on page-28.jpg"/>
          <p:cNvPicPr>
            <a:picLocks noGrp="1" noChangeAspect="1"/>
          </p:cNvPicPr>
          <p:nvPr>
            <p:ph idx="1"/>
          </p:nvPr>
        </p:nvPicPr>
        <p:blipFill rotWithShape="1">
          <a:blip r:embed="rId2"/>
          <a:srcRect l="5094" r="57402"/>
          <a:stretch/>
        </p:blipFill>
        <p:spPr>
          <a:xfrm>
            <a:off x="914401" y="847827"/>
            <a:ext cx="4929098" cy="5289986"/>
          </a:xfrm>
          <a:prstGeom prst="rect">
            <a:avLst/>
          </a:prstGeom>
        </p:spPr>
      </p:pic>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half" idx="2"/>
          </p:nvPr>
        </p:nvSpPr>
        <p:spPr>
          <a:xfrm>
            <a:off x="6615822" y="2508105"/>
            <a:ext cx="4719642" cy="2623358"/>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292929"/>
                </a:solidFill>
                <a:latin typeface="Arial Unicode MS"/>
                <a:ea typeface="Arial Unicode MS"/>
                <a:cs typeface="Arial Unicode MS"/>
              </a:rPr>
              <a:t>The ‘MIN()’ function was used to determine the date on which </a:t>
            </a:r>
            <a:r>
              <a:rPr lang="en-US" sz="2000" dirty="0">
                <a:solidFill>
                  <a:srgbClr val="000000"/>
                </a:solidFill>
                <a:latin typeface="Calibri"/>
                <a:ea typeface="Arial Unicode MS"/>
                <a:cs typeface="Calibri"/>
              </a:rPr>
              <a:t>the first successful landing outcome was attained. </a:t>
            </a:r>
            <a:endParaRPr lang="en-US" sz="2000" dirty="0">
              <a:ea typeface="Arial Unicode MS"/>
              <a:cs typeface="Calibri"/>
            </a:endParaRPr>
          </a:p>
          <a:p>
            <a:pPr lvl="0" indent="-228600">
              <a:buFont typeface="Arial" panose="020B0604020202020204" pitchFamily="34" charset="0"/>
              <a:buChar char="•"/>
            </a:pPr>
            <a:endParaRPr lang="en-US" sz="2000" dirty="0">
              <a:cs typeface="Calibri"/>
            </a:endParaRPr>
          </a:p>
          <a:p>
            <a:pPr indent="-228600">
              <a:buFont typeface="Arial" panose="020B0604020202020204" pitchFamily="34" charset="0"/>
              <a:buChar char="•"/>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Successful Drone Ship Landing with Payload between 4000 and 6000</a:t>
            </a:r>
          </a:p>
        </p:txBody>
      </p:sp>
      <p:sp>
        <p:nvSpPr>
          <p:cNvPr id="39" name="Rectangle 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0" name="Rectangle 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p:cNvSpPr>
            <a:spLocks noGrp="1"/>
          </p:cNvSpPr>
          <p:nvPr>
            <p:ph type="body" sz="half" idx="2"/>
          </p:nvPr>
        </p:nvSpPr>
        <p:spPr>
          <a:xfrm>
            <a:off x="5300640" y="641850"/>
            <a:ext cx="6053160" cy="1535865"/>
          </a:xfrm>
        </p:spPr>
        <p:txBody>
          <a:bodyPr vert="horz" lIns="91440" tIns="45720" rIns="91440" bIns="45720" rtlCol="0" anchor="ctr">
            <a:normAutofit/>
          </a:bodyPr>
          <a:lstStyle/>
          <a:p>
            <a:pPr indent="-228600">
              <a:buFont typeface="Arial" panose="020B0604020202020204" pitchFamily="34" charset="0"/>
              <a:buChar char="•"/>
            </a:pPr>
            <a:r>
              <a:rPr lang="en-US" sz="1800" dirty="0"/>
              <a:t>The names of the boosters which had success are mentioned below.  The </a:t>
            </a:r>
            <a:r>
              <a:rPr lang="en-US" sz="1800" b="1" dirty="0"/>
              <a:t>WHERE</a:t>
            </a:r>
            <a:r>
              <a:rPr lang="en-US" sz="1800" dirty="0"/>
              <a:t> clause was used to filter them. </a:t>
            </a:r>
            <a:endParaRPr lang="en-US" sz="1800"/>
          </a:p>
        </p:txBody>
      </p:sp>
      <p:pic>
        <p:nvPicPr>
          <p:cNvPr id="5" name="Picture 8" descr="Graphical user interface, text, application, email&#10;&#10;Description automatically generated">
            <a:extLst>
              <a:ext uri="{FF2B5EF4-FFF2-40B4-BE49-F238E27FC236}">
                <a16:creationId xmlns:a16="http://schemas.microsoft.com/office/drawing/2014/main" id="{5F72778E-CF4E-7D61-EC35-8EF1C8DEF137}"/>
              </a:ext>
            </a:extLst>
          </p:cNvPr>
          <p:cNvPicPr>
            <a:picLocks noGrp="1" noChangeAspect="1"/>
          </p:cNvPicPr>
          <p:nvPr>
            <p:ph idx="1"/>
          </p:nvPr>
        </p:nvPicPr>
        <p:blipFill rotWithShape="1">
          <a:blip r:embed="rId2"/>
          <a:srcRect r="663" b="1"/>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 name="Rectangle 2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282963" y="1238080"/>
            <a:ext cx="9849751" cy="1349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sp>
        <p:nvSpPr>
          <p:cNvPr id="5" name="Content Placeholder 4">
            <a:extLst>
              <a:ext uri="{FF2B5EF4-FFF2-40B4-BE49-F238E27FC236}">
                <a16:creationId xmlns:a16="http://schemas.microsoft.com/office/drawing/2014/main" id="{8A348C0C-6EE0-2519-7ACB-7CFDB632D1B6}"/>
              </a:ext>
            </a:extLst>
          </p:cNvPr>
          <p:cNvSpPr>
            <a:spLocks noGrp="1"/>
          </p:cNvSpPr>
          <p:nvPr>
            <p:ph sz="half" idx="2"/>
          </p:nvPr>
        </p:nvSpPr>
        <p:spPr>
          <a:xfrm>
            <a:off x="6269049" y="2950185"/>
            <a:ext cx="3577056" cy="3003894"/>
          </a:xfrm>
        </p:spPr>
        <p:txBody>
          <a:bodyPr lIns="91440" tIns="45720" rIns="91440" bIns="45720" anchor="t"/>
          <a:lstStyle/>
          <a:p>
            <a:pPr marL="0" indent="0" defTabSz="630936">
              <a:spcBef>
                <a:spcPts val="690"/>
              </a:spcBef>
              <a:buNone/>
            </a:pPr>
            <a:r>
              <a:rPr lang="en-US" sz="1900" b="1" kern="1200" dirty="0">
                <a:latin typeface="Arial"/>
                <a:ea typeface="+mn-ea"/>
                <a:cs typeface="Arial"/>
              </a:rPr>
              <a:t>Summary of all results</a:t>
            </a:r>
            <a:endParaRPr lang="en-US" sz="1900" b="1" kern="1200" dirty="0">
              <a:latin typeface="+mn-lt"/>
              <a:ea typeface="+mn-ea"/>
              <a:cs typeface="Calibri"/>
            </a:endParaRPr>
          </a:p>
          <a:p>
            <a:pPr marL="157480" indent="-157480" defTabSz="630936">
              <a:spcBef>
                <a:spcPts val="690"/>
              </a:spcBef>
            </a:pPr>
            <a:endParaRPr lang="en-US" sz="1656" kern="1200">
              <a:solidFill>
                <a:srgbClr val="000000"/>
              </a:solidFill>
              <a:latin typeface="Arial"/>
              <a:cs typeface="Arial"/>
            </a:endParaRPr>
          </a:p>
          <a:p>
            <a:pPr marL="157480" indent="-157480" defTabSz="630936">
              <a:spcBef>
                <a:spcPts val="690"/>
              </a:spcBef>
            </a:pPr>
            <a:r>
              <a:rPr lang="en-US" sz="1650" kern="1200" dirty="0">
                <a:solidFill>
                  <a:srgbClr val="000000"/>
                </a:solidFill>
                <a:latin typeface="Arial"/>
                <a:ea typeface="+mn-ea"/>
                <a:cs typeface="Arial"/>
              </a:rPr>
              <a:t> Exploratory Data Analysis</a:t>
            </a:r>
            <a:endParaRPr lang="en-US" sz="1650" kern="1200" dirty="0">
              <a:solidFill>
                <a:srgbClr val="000000"/>
              </a:solidFill>
              <a:latin typeface="Arial"/>
              <a:cs typeface="Arial"/>
            </a:endParaRPr>
          </a:p>
          <a:p>
            <a:pPr marL="157480" indent="-157480" defTabSz="630936">
              <a:spcBef>
                <a:spcPts val="690"/>
              </a:spcBef>
            </a:pPr>
            <a:r>
              <a:rPr lang="en-US" sz="1650" kern="1200" dirty="0">
                <a:solidFill>
                  <a:srgbClr val="000000"/>
                </a:solidFill>
                <a:latin typeface="Arial"/>
                <a:ea typeface="+mn-ea"/>
                <a:cs typeface="Arial"/>
              </a:rPr>
              <a:t>Interactive analytics</a:t>
            </a:r>
            <a:r>
              <a:rPr lang="en-US" sz="1650" dirty="0">
                <a:solidFill>
                  <a:srgbClr val="000000"/>
                </a:solidFill>
                <a:latin typeface="Arial"/>
                <a:cs typeface="Arial"/>
              </a:rPr>
              <a:t> </a:t>
            </a:r>
            <a:endParaRPr lang="en-US" sz="1650" kern="1200" dirty="0">
              <a:solidFill>
                <a:srgbClr val="000000"/>
              </a:solidFill>
              <a:latin typeface="Arial"/>
              <a:cs typeface="Arial"/>
            </a:endParaRPr>
          </a:p>
          <a:p>
            <a:pPr marL="157480" indent="-157480" defTabSz="630936">
              <a:spcBef>
                <a:spcPts val="690"/>
              </a:spcBef>
            </a:pPr>
            <a:r>
              <a:rPr lang="en-US" sz="1650" kern="1200" dirty="0">
                <a:solidFill>
                  <a:srgbClr val="000000"/>
                </a:solidFill>
                <a:latin typeface="Arial"/>
                <a:ea typeface="+mn-ea"/>
                <a:cs typeface="Arial"/>
              </a:rPr>
              <a:t> Predictive Analytics</a:t>
            </a:r>
            <a:endParaRPr lang="en-US" sz="1650" kern="1200" dirty="0">
              <a:solidFill>
                <a:srgbClr val="000000"/>
              </a:solidFill>
              <a:latin typeface="Arial"/>
              <a:cs typeface="Arial"/>
            </a:endParaRPr>
          </a:p>
          <a:p>
            <a:endParaRPr lang="en-US" sz="2400" dirty="0">
              <a:solidFill>
                <a:srgbClr val="000000"/>
              </a:solidFill>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024284" y="5726599"/>
            <a:ext cx="1893735" cy="277266"/>
          </a:xfrm>
        </p:spPr>
        <p:txBody>
          <a:bodyPr anchor="ctr">
            <a:normAutofit/>
          </a:bodyPr>
          <a:lstStyle/>
          <a:p>
            <a:pPr defTabSz="630936">
              <a:spcAft>
                <a:spcPts val="414"/>
              </a:spcAft>
            </a:pPr>
            <a:fld id="{5075537C-CA84-1446-933C-8E9D027F9201}" type="slidenum">
              <a:rPr lang="en-US" sz="1104" kern="1200">
                <a:solidFill>
                  <a:srgbClr val="1C7DDB"/>
                </a:solidFill>
                <a:latin typeface="Abadi" panose="020B0604020104020204" pitchFamily="34" charset="0"/>
                <a:ea typeface="+mn-ea"/>
                <a:cs typeface="+mn-cs"/>
              </a:rPr>
              <a:pPr defTabSz="630936">
                <a:spcAft>
                  <a:spcPts val="414"/>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499321" y="2902912"/>
            <a:ext cx="3772729" cy="30969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7480" indent="-157480" defTabSz="630936">
              <a:spcBef>
                <a:spcPts val="690"/>
              </a:spcBef>
              <a:buNone/>
            </a:pPr>
            <a:r>
              <a:rPr lang="en-US" sz="1900" b="1" kern="1200" dirty="0">
                <a:solidFill>
                  <a:schemeClr val="tx1"/>
                </a:solidFill>
                <a:latin typeface="IBM Plex Mono Text"/>
                <a:ea typeface="+mn-ea"/>
                <a:cs typeface="+mn-cs"/>
              </a:rPr>
              <a:t>Summary of methodologies</a:t>
            </a:r>
            <a:endParaRPr lang="en-US" sz="1900" dirty="0">
              <a:solidFill>
                <a:schemeClr val="tx1"/>
              </a:solidFill>
              <a:ea typeface="+mn-ea"/>
              <a:cs typeface="+mn-cs"/>
            </a:endParaRPr>
          </a:p>
          <a:p>
            <a:pPr marL="157480" indent="-157480" defTabSz="630936">
              <a:spcBef>
                <a:spcPts val="690"/>
              </a:spcBef>
              <a:buNone/>
            </a:pPr>
            <a:endParaRPr lang="en-US" sz="1656" kern="1200">
              <a:solidFill>
                <a:srgbClr val="000000"/>
              </a:solidFill>
            </a:endParaRPr>
          </a:p>
          <a:p>
            <a:pPr marL="157480" indent="-157480" defTabSz="630936">
              <a:spcBef>
                <a:spcPts val="690"/>
              </a:spcBef>
            </a:pPr>
            <a:r>
              <a:rPr lang="en-US" sz="1650" kern="1200" dirty="0">
                <a:solidFill>
                  <a:srgbClr val="000000"/>
                </a:solidFill>
                <a:latin typeface="IBM Plex Mono Text"/>
                <a:ea typeface="+mn-ea"/>
                <a:cs typeface="+mn-cs"/>
              </a:rPr>
              <a:t> Data Collection </a:t>
            </a:r>
            <a:r>
              <a:rPr lang="en-US" sz="1650" dirty="0">
                <a:solidFill>
                  <a:srgbClr val="000000"/>
                </a:solidFill>
                <a:latin typeface="IBM Plex Mono Text"/>
              </a:rPr>
              <a:t>– API &amp; Web</a:t>
            </a:r>
            <a:r>
              <a:rPr lang="en-US" sz="1650" kern="1200" dirty="0">
                <a:solidFill>
                  <a:srgbClr val="000000"/>
                </a:solidFill>
                <a:latin typeface="IBM Plex Mono Text"/>
                <a:ea typeface="+mn-ea"/>
                <a:cs typeface="+mn-cs"/>
              </a:rPr>
              <a:t> Scraping</a:t>
            </a:r>
            <a:endParaRPr lang="en-US" sz="1650" kern="1200" dirty="0">
              <a:solidFill>
                <a:srgbClr val="000000"/>
              </a:solidFill>
              <a:latin typeface="IBM Plex Mono Text"/>
            </a:endParaRPr>
          </a:p>
          <a:p>
            <a:pPr marL="157480" indent="-157480" defTabSz="630936">
              <a:spcBef>
                <a:spcPts val="690"/>
              </a:spcBef>
            </a:pPr>
            <a:r>
              <a:rPr lang="en-US" sz="1650" kern="1200" dirty="0">
                <a:solidFill>
                  <a:srgbClr val="000000"/>
                </a:solidFill>
                <a:latin typeface="IBM Plex Mono Text"/>
                <a:ea typeface="+mn-ea"/>
                <a:cs typeface="+mn-cs"/>
              </a:rPr>
              <a:t> Data Wrangling</a:t>
            </a:r>
            <a:endParaRPr lang="en-US" sz="1650" kern="1200" dirty="0">
              <a:solidFill>
                <a:srgbClr val="000000"/>
              </a:solidFill>
              <a:latin typeface="IBM Plex Mono Text"/>
            </a:endParaRPr>
          </a:p>
          <a:p>
            <a:pPr marL="157480" indent="-157480" defTabSz="630936">
              <a:spcBef>
                <a:spcPts val="690"/>
              </a:spcBef>
            </a:pPr>
            <a:r>
              <a:rPr lang="en-US" sz="1650" kern="1200" dirty="0">
                <a:solidFill>
                  <a:srgbClr val="000000"/>
                </a:solidFill>
                <a:latin typeface="IBM Plex Mono Text"/>
                <a:ea typeface="+mn-ea"/>
                <a:cs typeface="+mn-cs"/>
              </a:rPr>
              <a:t> Exploratory Data Analysis </a:t>
            </a:r>
            <a:r>
              <a:rPr lang="en-US" sz="1650" dirty="0">
                <a:solidFill>
                  <a:srgbClr val="000000"/>
                </a:solidFill>
                <a:latin typeface="IBM Plex Mono Text"/>
              </a:rPr>
              <a:t>– SQL &amp; Data</a:t>
            </a:r>
            <a:r>
              <a:rPr lang="en-US" sz="1650" kern="1200" dirty="0">
                <a:solidFill>
                  <a:srgbClr val="000000"/>
                </a:solidFill>
                <a:latin typeface="IBM Plex Mono Text"/>
                <a:ea typeface="+mn-ea"/>
                <a:cs typeface="+mn-cs"/>
              </a:rPr>
              <a:t> Visualization</a:t>
            </a:r>
            <a:endParaRPr lang="en-US" sz="1650" kern="1200" dirty="0">
              <a:solidFill>
                <a:srgbClr val="000000"/>
              </a:solidFill>
              <a:latin typeface="IBM Plex Mono Text"/>
            </a:endParaRPr>
          </a:p>
          <a:p>
            <a:pPr marL="157480" indent="-157480" defTabSz="630936">
              <a:spcBef>
                <a:spcPts val="690"/>
              </a:spcBef>
            </a:pPr>
            <a:r>
              <a:rPr lang="en-US" sz="1650" kern="1200" dirty="0">
                <a:solidFill>
                  <a:srgbClr val="000000"/>
                </a:solidFill>
                <a:latin typeface="IBM Plex Mono Text"/>
                <a:ea typeface="+mn-ea"/>
                <a:cs typeface="+mn-cs"/>
              </a:rPr>
              <a:t> Interactive Visual Analytics</a:t>
            </a:r>
            <a:r>
              <a:rPr lang="en-US" sz="1650" dirty="0">
                <a:solidFill>
                  <a:srgbClr val="000000"/>
                </a:solidFill>
                <a:latin typeface="IBM Plex Mono Text"/>
              </a:rPr>
              <a:t> -</a:t>
            </a:r>
            <a:r>
              <a:rPr lang="en-US" sz="1650" kern="1200" dirty="0">
                <a:solidFill>
                  <a:srgbClr val="000000"/>
                </a:solidFill>
                <a:latin typeface="IBM Plex Mono Text"/>
                <a:ea typeface="+mn-ea"/>
                <a:cs typeface="+mn-cs"/>
              </a:rPr>
              <a:t> Folium</a:t>
            </a:r>
            <a:endParaRPr lang="en-US" sz="1650" kern="1200" dirty="0">
              <a:solidFill>
                <a:srgbClr val="000000"/>
              </a:solidFill>
              <a:latin typeface="IBM Plex Mono Text"/>
            </a:endParaRPr>
          </a:p>
          <a:p>
            <a:pPr marL="157480" indent="-157480" defTabSz="630936">
              <a:spcBef>
                <a:spcPts val="690"/>
              </a:spcBef>
            </a:pPr>
            <a:r>
              <a:rPr lang="en-US" sz="1650" kern="1200" dirty="0">
                <a:solidFill>
                  <a:srgbClr val="000000"/>
                </a:solidFill>
                <a:latin typeface="IBM Plex Mono Text"/>
                <a:ea typeface="+mn-ea"/>
                <a:cs typeface="+mn-cs"/>
              </a:rPr>
              <a:t> Machine Learning Prediction</a:t>
            </a:r>
            <a:endParaRPr lang="en-US" sz="1650" dirty="0">
              <a:solidFill>
                <a:srgbClr val="000000"/>
              </a:solidFill>
              <a:latin typeface="IBM Plex Mono Tex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a:solidFill>
                  <a:schemeClr val="tx1"/>
                </a:solidFill>
                <a:latin typeface="+mj-lt"/>
                <a:ea typeface="+mj-ea"/>
                <a:cs typeface="+mj-cs"/>
              </a:rPr>
              <a:t>Total Number of Successful and Failure Mission Outcomes</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p:cNvSpPr>
            <a:spLocks noGrp="1"/>
          </p:cNvSpPr>
          <p:nvPr>
            <p:ph type="body" sz="half" idx="2"/>
          </p:nvPr>
        </p:nvSpPr>
        <p:spPr>
          <a:xfrm>
            <a:off x="5300640" y="641850"/>
            <a:ext cx="6053160" cy="1535865"/>
          </a:xfrm>
        </p:spPr>
        <p:txBody>
          <a:bodyPr vert="horz" lIns="91440" tIns="45720" rIns="91440" bIns="45720" rtlCol="0" anchor="ctr">
            <a:normAutofit/>
          </a:bodyPr>
          <a:lstStyle/>
          <a:p>
            <a:pPr indent="-228600">
              <a:buFont typeface="Arial" panose="020B0604020202020204" pitchFamily="34" charset="0"/>
              <a:buChar char="•"/>
            </a:pPr>
            <a:endParaRPr lang="en-US" sz="1800" dirty="0">
              <a:cs typeface="Calibri"/>
            </a:endParaRPr>
          </a:p>
          <a:p>
            <a:pPr indent="-228600">
              <a:buFont typeface="Arial" panose="020B0604020202020204" pitchFamily="34" charset="0"/>
              <a:buChar char="•"/>
            </a:pPr>
            <a:r>
              <a:rPr lang="en-US" sz="2000" dirty="0"/>
              <a:t>The total number of successful and failure mission outcomes were calculated using </a:t>
            </a:r>
            <a:r>
              <a:rPr lang="en-US" sz="2000" dirty="0">
                <a:ea typeface="+mn-lt"/>
                <a:cs typeface="+mn-lt"/>
              </a:rPr>
              <a:t>the ‘COUNT()’ together with the ‘GROUP BY’ statement</a:t>
            </a:r>
            <a:endParaRPr lang="en-US" sz="2000" dirty="0">
              <a:cs typeface="Calibri"/>
            </a:endParaRPr>
          </a:p>
          <a:p>
            <a:pPr indent="-228600">
              <a:buFont typeface="Arial" panose="020B0604020202020204" pitchFamily="34" charset="0"/>
              <a:buChar char="•"/>
            </a:pPr>
            <a:endParaRPr lang="en-US" sz="1800" dirty="0">
              <a:cs typeface="Calibri"/>
            </a:endParaRPr>
          </a:p>
          <a:p>
            <a:pPr indent="-228600">
              <a:buFont typeface="Arial" panose="020B0604020202020204" pitchFamily="34" charset="0"/>
              <a:buChar char="•"/>
            </a:pPr>
            <a:endParaRPr lang="en-US" sz="1800">
              <a:cs typeface="Calibri"/>
            </a:endParaRPr>
          </a:p>
        </p:txBody>
      </p:sp>
      <p:pic>
        <p:nvPicPr>
          <p:cNvPr id="8" name="Picture 8" descr="Graphical user interface, text, application, email&#10;&#10;Description automatically generated">
            <a:extLst>
              <a:ext uri="{FF2B5EF4-FFF2-40B4-BE49-F238E27FC236}">
                <a16:creationId xmlns:a16="http://schemas.microsoft.com/office/drawing/2014/main" id="{6F631DE7-19D0-A9B3-516A-C1D4B34EE71F}"/>
              </a:ext>
            </a:extLst>
          </p:cNvPr>
          <p:cNvPicPr>
            <a:picLocks noGrp="1" noChangeAspect="1"/>
          </p:cNvPicPr>
          <p:nvPr>
            <p:ph idx="1"/>
          </p:nvPr>
        </p:nvPicPr>
        <p:blipFill rotWithShape="1">
          <a:blip r:embed="rId2"/>
          <a:srcRect r="1" b="5436"/>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30</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210882" y="1124810"/>
            <a:ext cx="9849751" cy="649456"/>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Boosters Carried Maximum Payload</a:t>
            </a:r>
          </a:p>
        </p:txBody>
      </p:sp>
      <p:sp>
        <p:nvSpPr>
          <p:cNvPr id="7" name="Text Placeholder 6"/>
          <p:cNvSpPr>
            <a:spLocks noGrp="1"/>
          </p:cNvSpPr>
          <p:nvPr>
            <p:ph type="body" sz="half" idx="2"/>
          </p:nvPr>
        </p:nvSpPr>
        <p:spPr>
          <a:xfrm>
            <a:off x="7744837" y="2165587"/>
            <a:ext cx="3553930" cy="3481463"/>
          </a:xfrm>
        </p:spPr>
        <p:txBody>
          <a:bodyPr lIns="91440" tIns="45720" rIns="91440" bIns="45720" anchor="t"/>
          <a:lstStyle/>
          <a:p>
            <a:pPr defTabSz="585216"/>
            <a:endParaRPr lang="en-US" sz="1800" dirty="0">
              <a:ea typeface="+mn-lt"/>
              <a:cs typeface="+mn-lt"/>
            </a:endParaRPr>
          </a:p>
          <a:p>
            <a:pPr defTabSz="585216"/>
            <a:endParaRPr lang="en-US" sz="1800" dirty="0">
              <a:ea typeface="+mn-lt"/>
              <a:cs typeface="+mn-lt"/>
            </a:endParaRPr>
          </a:p>
          <a:p>
            <a:pPr defTabSz="585216"/>
            <a:r>
              <a:rPr lang="en-US" sz="1800" dirty="0">
                <a:ea typeface="+mn-lt"/>
                <a:cs typeface="+mn-lt"/>
              </a:rPr>
              <a:t>The</a:t>
            </a:r>
            <a:r>
              <a:rPr lang="en-US" sz="1800" kern="1200" dirty="0">
                <a:ea typeface="+mn-lt"/>
                <a:cs typeface="+mn-lt"/>
              </a:rPr>
              <a:t> </a:t>
            </a:r>
            <a:r>
              <a:rPr lang="en-US" sz="1800" dirty="0">
                <a:ea typeface="+mn-lt"/>
                <a:cs typeface="+mn-lt"/>
              </a:rPr>
              <a:t>list of all the boosters </a:t>
            </a:r>
            <a:r>
              <a:rPr lang="en-US" sz="1800" kern="1200" dirty="0">
                <a:ea typeface="+mn-lt"/>
                <a:cs typeface="+mn-lt"/>
              </a:rPr>
              <a:t>that have carried the </a:t>
            </a:r>
            <a:r>
              <a:rPr lang="en-US" sz="1800" dirty="0">
                <a:ea typeface="+mn-lt"/>
                <a:cs typeface="+mn-lt"/>
              </a:rPr>
              <a:t>Max </a:t>
            </a:r>
            <a:r>
              <a:rPr lang="en-US" sz="1800" kern="1200" dirty="0">
                <a:ea typeface="+mn-lt"/>
                <a:cs typeface="+mn-lt"/>
              </a:rPr>
              <a:t>payload </a:t>
            </a:r>
            <a:r>
              <a:rPr lang="en-US" sz="1800" dirty="0">
                <a:ea typeface="+mn-lt"/>
                <a:cs typeface="+mn-lt"/>
              </a:rPr>
              <a:t>of </a:t>
            </a:r>
            <a:endParaRPr lang="en-US">
              <a:ea typeface="+mn-lt"/>
              <a:cs typeface="+mn-lt"/>
            </a:endParaRPr>
          </a:p>
          <a:p>
            <a:pPr defTabSz="585216"/>
            <a:r>
              <a:rPr lang="en-US" sz="1800" dirty="0">
                <a:ea typeface="+mn-lt"/>
                <a:cs typeface="+mn-lt"/>
              </a:rPr>
              <a:t>15600kgs were obtained by </a:t>
            </a:r>
            <a:r>
              <a:rPr lang="en-US" sz="1800" kern="1200" dirty="0">
                <a:ea typeface="+mn-lt"/>
                <a:cs typeface="+mn-lt"/>
              </a:rPr>
              <a:t>using </a:t>
            </a:r>
            <a:r>
              <a:rPr lang="en-US" sz="1800" dirty="0">
                <a:ea typeface="+mn-lt"/>
                <a:cs typeface="+mn-lt"/>
              </a:rPr>
              <a:t>a</a:t>
            </a:r>
            <a:r>
              <a:rPr lang="en-US" sz="1800" dirty="0"/>
              <a:t>  </a:t>
            </a:r>
            <a:r>
              <a:rPr lang="en-US" sz="1800" kern="1200" dirty="0">
                <a:latin typeface="+mn-lt"/>
                <a:ea typeface="+mn-ea"/>
                <a:cs typeface="+mn-cs"/>
              </a:rPr>
              <a:t>subquery in the </a:t>
            </a:r>
            <a:r>
              <a:rPr lang="en-US" sz="1800" b="1" kern="1200" dirty="0">
                <a:latin typeface="+mn-lt"/>
                <a:ea typeface="+mn-ea"/>
                <a:cs typeface="+mn-cs"/>
              </a:rPr>
              <a:t>WHERE</a:t>
            </a:r>
            <a:r>
              <a:rPr lang="en-US" sz="1800" kern="1200" dirty="0">
                <a:latin typeface="+mn-lt"/>
                <a:ea typeface="+mn-ea"/>
                <a:cs typeface="+mn-cs"/>
              </a:rPr>
              <a:t> clause</a:t>
            </a:r>
            <a:r>
              <a:rPr lang="en-US" sz="1800" dirty="0"/>
              <a:t> </a:t>
            </a:r>
            <a:endParaRPr lang="en-US" sz="1800" dirty="0">
              <a:cs typeface="Calibri"/>
            </a:endParaRPr>
          </a:p>
          <a:p>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7844229" y="5743662"/>
            <a:ext cx="1777193" cy="260203"/>
          </a:xfrm>
        </p:spPr>
        <p:txBody>
          <a:bodyPr/>
          <a:lstStyle/>
          <a:p>
            <a:pPr defTabSz="585216">
              <a:spcAft>
                <a:spcPts val="600"/>
              </a:spcAft>
            </a:pPr>
            <a:fld id="{5075537C-CA84-1446-933C-8E9D027F9201}" type="slidenum">
              <a:rPr lang="en-US" sz="1024" kern="1200">
                <a:solidFill>
                  <a:srgbClr val="1C7DDB"/>
                </a:solidFill>
                <a:latin typeface="Abadi" panose="020B0604020104020204" pitchFamily="34" charset="0"/>
                <a:ea typeface="+mn-ea"/>
                <a:cs typeface="+mn-cs"/>
              </a:rPr>
              <a:pPr defTabSz="585216">
                <a:spcAft>
                  <a:spcPts val="600"/>
                </a:spcAft>
              </a:pPr>
              <a:t>31</a:t>
            </a:fld>
            <a:endParaRPr lang="en-US"/>
          </a:p>
        </p:txBody>
      </p:sp>
      <p:pic>
        <p:nvPicPr>
          <p:cNvPr id="6" name="Picture 9" descr="Table&#10;&#10;Description automatically generated">
            <a:extLst>
              <a:ext uri="{FF2B5EF4-FFF2-40B4-BE49-F238E27FC236}">
                <a16:creationId xmlns:a16="http://schemas.microsoft.com/office/drawing/2014/main" id="{05BE6CE7-3B7E-5BB1-5F69-E556BE26D77E}"/>
              </a:ext>
            </a:extLst>
          </p:cNvPr>
          <p:cNvPicPr>
            <a:picLocks noGrp="1" noChangeAspect="1"/>
          </p:cNvPicPr>
          <p:nvPr>
            <p:ph idx="1"/>
          </p:nvPr>
        </p:nvPicPr>
        <p:blipFill>
          <a:blip r:embed="rId2"/>
          <a:stretch>
            <a:fillRect/>
          </a:stretch>
        </p:blipFill>
        <p:spPr>
          <a:xfrm>
            <a:off x="786243" y="2219025"/>
            <a:ext cx="6810631" cy="2997370"/>
          </a:xfr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2015 Launch Records</a:t>
            </a:r>
          </a:p>
        </p:txBody>
      </p:sp>
      <p:sp>
        <p:nvSpPr>
          <p:cNvPr id="16" name="Rectangle 1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Slide-on page-32.jpg"/>
          <p:cNvPicPr>
            <a:picLocks noGrp="1" noChangeAspect="1"/>
          </p:cNvPicPr>
          <p:nvPr>
            <p:ph idx="1"/>
          </p:nvPr>
        </p:nvPicPr>
        <p:blipFill>
          <a:blip r:embed="rId2"/>
          <a:stretch>
            <a:fillRect/>
          </a:stretch>
        </p:blipFill>
        <p:spPr>
          <a:xfrm>
            <a:off x="380651" y="1824108"/>
            <a:ext cx="4389975" cy="3321469"/>
          </a:xfrm>
          <a:prstGeom prst="rect">
            <a:avLst/>
          </a:prstGeom>
        </p:spPr>
      </p:pic>
      <p:sp>
        <p:nvSpPr>
          <p:cNvPr id="7" name="Text Placeholder 6"/>
          <p:cNvSpPr>
            <a:spLocks noGrp="1"/>
          </p:cNvSpPr>
          <p:nvPr>
            <p:ph type="body" sz="half" idx="2"/>
          </p:nvPr>
        </p:nvSpPr>
        <p:spPr>
          <a:xfrm>
            <a:off x="5766262" y="2333094"/>
            <a:ext cx="5837750" cy="3311249"/>
          </a:xfrm>
        </p:spPr>
        <p:txBody>
          <a:bodyPr vert="horz" lIns="91440" tIns="45720" rIns="91440" bIns="45720" rtlCol="0" anchor="ctr">
            <a:normAutofit/>
          </a:bodyPr>
          <a:lstStyle/>
          <a:p>
            <a:pPr indent="-228600">
              <a:buFont typeface="Arial" panose="020B0604020202020204" pitchFamily="34" charset="0"/>
              <a:buChar char="•"/>
            </a:pPr>
            <a:r>
              <a:rPr lang="en-US" sz="2000" dirty="0"/>
              <a:t> The failed landing outcomes in drone ship, their booster versions, and launch site names for year 2015 were obtained using a combinations of the </a:t>
            </a:r>
            <a:r>
              <a:rPr lang="en-US" sz="2000" b="1" dirty="0"/>
              <a:t>WHERE</a:t>
            </a:r>
            <a:r>
              <a:rPr lang="en-US" sz="2000" dirty="0"/>
              <a:t> clause, </a:t>
            </a:r>
            <a:r>
              <a:rPr lang="en-US" sz="2000" b="1" dirty="0"/>
              <a:t>LIKE</a:t>
            </a:r>
            <a:r>
              <a:rPr lang="en-US" sz="2000" dirty="0"/>
              <a:t>, </a:t>
            </a:r>
            <a:r>
              <a:rPr lang="en-US" sz="2000" b="1" dirty="0"/>
              <a:t>AND</a:t>
            </a:r>
            <a:r>
              <a:rPr lang="en-US" sz="2000" dirty="0"/>
              <a:t>, and </a:t>
            </a:r>
            <a:r>
              <a:rPr lang="en-US" sz="2000" b="1" dirty="0"/>
              <a:t>BETWEEN</a:t>
            </a:r>
            <a:r>
              <a:rPr lang="en-US" sz="2000" dirty="0"/>
              <a:t> conditions </a:t>
            </a: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endParaRPr lang="en-US" sz="2000">
              <a:ea typeface="Calibri"/>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chemeClr val="tx1"/>
                </a:solidFill>
                <a:latin typeface="+mj-lt"/>
                <a:ea typeface="+mj-ea"/>
                <a:cs typeface="+mj-cs"/>
              </a:rPr>
              <a:t>Rank Landing Outcomes Between 2010-06-04 and 2017-03-20</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half" idx="2"/>
          </p:nvPr>
        </p:nvSpPr>
        <p:spPr>
          <a:xfrm>
            <a:off x="624472" y="2031101"/>
            <a:ext cx="4303578" cy="2471916"/>
          </a:xfrm>
        </p:spPr>
        <p:txBody>
          <a:bodyPr vert="horz" lIns="91440" tIns="45720" rIns="91440" bIns="45720" rtlCol="0" anchor="ctr">
            <a:normAutofit/>
          </a:bodyPr>
          <a:lstStyle/>
          <a:p>
            <a:pPr indent="-228600">
              <a:buFont typeface="Arial" panose="020B0604020202020204" pitchFamily="34" charset="0"/>
              <a:buChar char="•"/>
            </a:pPr>
            <a:endParaRPr lang="en-US" sz="1800" dirty="0">
              <a:cs typeface="Calibri"/>
            </a:endParaRPr>
          </a:p>
          <a:p>
            <a:pPr indent="-228600">
              <a:buFont typeface="Arial" panose="020B0604020202020204" pitchFamily="34" charset="0"/>
              <a:buChar char="•"/>
            </a:pPr>
            <a:r>
              <a:rPr lang="en-US" sz="1800" dirty="0">
                <a:cs typeface="Calibri"/>
              </a:rPr>
              <a:t>The landing outcomes BETWEEN 2010-06-04 to 2010-03-20 were filtered using </a:t>
            </a:r>
          </a:p>
          <a:p>
            <a:r>
              <a:rPr lang="en-US" sz="1800" dirty="0"/>
              <a:t>COUNT and  WHERE clauses followed by   the GROUP BY and the  ORDER BY clauses </a:t>
            </a:r>
            <a:endParaRPr lang="en-US" sz="1800" dirty="0">
              <a:cs typeface="Calibri"/>
            </a:endParaRP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Slide-on page-33.jpg"/>
          <p:cNvPicPr>
            <a:picLocks noGrp="1" noChangeAspect="1"/>
          </p:cNvPicPr>
          <p:nvPr>
            <p:ph idx="1"/>
          </p:nvPr>
        </p:nvPicPr>
        <p:blipFill>
          <a:blip r:embed="rId2"/>
          <a:stretch>
            <a:fillRect/>
          </a:stretch>
        </p:blipFill>
        <p:spPr>
          <a:xfrm>
            <a:off x="6260908" y="540908"/>
            <a:ext cx="5628018" cy="52413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All launch sites global map markers</a:t>
            </a:r>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66DCA53-278C-DADE-A4BD-4FF6E203DB94}"/>
              </a:ext>
            </a:extLst>
          </p:cNvPr>
          <p:cNvSpPr>
            <a:spLocks noGrp="1"/>
          </p:cNvSpPr>
          <p:nvPr>
            <p:ph idx="1"/>
          </p:nvPr>
        </p:nvSpPr>
        <p:spPr>
          <a:xfrm>
            <a:off x="793661" y="2599509"/>
            <a:ext cx="4530898" cy="2084559"/>
          </a:xfrm>
        </p:spPr>
        <p:txBody>
          <a:bodyPr vert="horz" lIns="91440" tIns="45720" rIns="91440" bIns="45720" rtlCol="0" anchor="ctr">
            <a:normAutofit/>
          </a:bodyPr>
          <a:lstStyle/>
          <a:p>
            <a:r>
              <a:rPr lang="en-US" sz="2000" dirty="0">
                <a:ea typeface="+mn-lt"/>
                <a:cs typeface="+mn-lt"/>
              </a:rPr>
              <a:t>The launch sites were in close proximity and located close to the Equator</a:t>
            </a:r>
          </a:p>
          <a:p>
            <a:endParaRPr lang="en-US" sz="2000" dirty="0">
              <a:cs typeface="Calibri"/>
            </a:endParaRPr>
          </a:p>
        </p:txBody>
      </p:sp>
      <p:pic>
        <p:nvPicPr>
          <p:cNvPr id="6" name="Content Placeholder 5" descr="Slide-on page-35.jpg"/>
          <p:cNvPicPr>
            <a:picLocks noChangeAspect="1"/>
          </p:cNvPicPr>
          <p:nvPr/>
        </p:nvPicPr>
        <p:blipFill rotWithShape="1">
          <a:blip r:embed="rId2"/>
          <a:srcRect l="12639" r="31550" b="1"/>
          <a:stretch/>
        </p:blipFill>
        <p:spPr>
          <a:xfrm>
            <a:off x="5911532" y="2484255"/>
            <a:ext cx="5150277" cy="3714244"/>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Markers showing launch sites with color labels</a:t>
            </a:r>
          </a:p>
        </p:txBody>
      </p:sp>
      <p:sp>
        <p:nvSpPr>
          <p:cNvPr id="17" name="Rectangle 1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94B08AB0-210F-B600-E719-C7449C90E170}"/>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dirty="0">
                <a:ea typeface="+mn-lt"/>
                <a:cs typeface="+mn-lt"/>
              </a:rPr>
              <a:t>Launch site KSC LC-39A has relatively high success rates as compared with all other sites</a:t>
            </a:r>
          </a:p>
        </p:txBody>
      </p:sp>
      <p:pic>
        <p:nvPicPr>
          <p:cNvPr id="5" name="Content Placeholder 4" descr="Slide-on page-36.jpg"/>
          <p:cNvPicPr>
            <a:picLocks noChangeAspect="1"/>
          </p:cNvPicPr>
          <p:nvPr/>
        </p:nvPicPr>
        <p:blipFill rotWithShape="1">
          <a:blip r:embed="rId2"/>
          <a:srcRect l="5807" r="28674"/>
          <a:stretch/>
        </p:blipFill>
        <p:spPr>
          <a:xfrm>
            <a:off x="5911532" y="2484255"/>
            <a:ext cx="5150277" cy="3714244"/>
          </a:xfrm>
          <a:prstGeom prst="rect">
            <a:avLst/>
          </a:prstGeom>
        </p:spPr>
      </p:pic>
      <p:sp>
        <p:nvSpPr>
          <p:cNvPr id="21" name="Rectangle 2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Launch Site distance to landmarks</a:t>
            </a:r>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Slide-on page-37.jpg"/>
          <p:cNvPicPr>
            <a:picLocks noChangeAspect="1"/>
          </p:cNvPicPr>
          <p:nvPr/>
        </p:nvPicPr>
        <p:blipFill rotWithShape="1">
          <a:blip r:embed="rId2"/>
          <a:srcRect l="23783" r="21250" b="1"/>
          <a:stretch/>
        </p:blipFill>
        <p:spPr>
          <a:xfrm>
            <a:off x="329110" y="568116"/>
            <a:ext cx="6163476" cy="5705141"/>
          </a:xfrm>
          <a:prstGeom prst="rect">
            <a:avLst/>
          </a:prstGeom>
        </p:spPr>
      </p:pic>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23" name="Rectangle 2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F9D39-1470-5B08-3909-05C9887E73F9}"/>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a:spcAft>
                <a:spcPts val="600"/>
              </a:spcAft>
            </a:pPr>
            <a:r>
              <a:rPr lang="en-US" sz="4400" kern="1200">
                <a:solidFill>
                  <a:schemeClr val="tx1"/>
                </a:solidFill>
                <a:latin typeface="+mj-lt"/>
                <a:ea typeface="+mj-ea"/>
                <a:cs typeface="+mj-cs"/>
              </a:rPr>
              <a:t>Pie chart showing the success percentage achieved by each launch site</a:t>
            </a:r>
          </a:p>
        </p:txBody>
      </p:sp>
      <p:sp>
        <p:nvSpPr>
          <p:cNvPr id="11"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74B5F16-EFD3-C8E7-9DB5-656F4189BB05}"/>
              </a:ext>
            </a:extLst>
          </p:cNvPr>
          <p:cNvSpPr>
            <a:spLocks noGrp="1"/>
          </p:cNvSpPr>
          <p:nvPr>
            <p:ph type="body" sz="half" idx="2"/>
          </p:nvPr>
        </p:nvSpPr>
        <p:spPr>
          <a:xfrm>
            <a:off x="793661" y="2599509"/>
            <a:ext cx="4530898" cy="3639450"/>
          </a:xfrm>
        </p:spPr>
        <p:txBody>
          <a:bodyPr vert="horz" lIns="91440" tIns="45720" rIns="91440" bIns="45720" rtlCol="0" anchor="ctr">
            <a:normAutofit/>
          </a:bodyPr>
          <a:lstStyle/>
          <a:p>
            <a:pPr indent="-228600">
              <a:buFont typeface="Arial" panose="020B0604020202020204" pitchFamily="34" charset="0"/>
              <a:buChar char="•"/>
            </a:pPr>
            <a:r>
              <a:rPr lang="en-US" sz="2000" dirty="0">
                <a:ea typeface="+mn-lt"/>
                <a:cs typeface="+mn-lt"/>
              </a:rPr>
              <a:t>Among all the launch sites, the highest launch success rate (42% ) was achieved by Launch site KSC LC-39,  followed by CCAFS LC-40 (29%)</a:t>
            </a:r>
            <a:endParaRPr lang="en-US" sz="2000" dirty="0"/>
          </a:p>
        </p:txBody>
      </p:sp>
      <p:pic>
        <p:nvPicPr>
          <p:cNvPr id="7" name="Picture 8" descr="Chart, pie chart&#10;&#10;Description automatically generated">
            <a:extLst>
              <a:ext uri="{FF2B5EF4-FFF2-40B4-BE49-F238E27FC236}">
                <a16:creationId xmlns:a16="http://schemas.microsoft.com/office/drawing/2014/main" id="{81A9692E-A941-F8F7-D75C-01D7689E544D}"/>
              </a:ext>
            </a:extLst>
          </p:cNvPr>
          <p:cNvPicPr>
            <a:picLocks noGrp="1" noChangeAspect="1"/>
          </p:cNvPicPr>
          <p:nvPr>
            <p:ph idx="1"/>
          </p:nvPr>
        </p:nvPicPr>
        <p:blipFill>
          <a:blip r:embed="rId2"/>
          <a:stretch>
            <a:fillRect/>
          </a:stretch>
        </p:blipFill>
        <p:spPr>
          <a:xfrm>
            <a:off x="5479046" y="3299727"/>
            <a:ext cx="5737222" cy="2371624"/>
          </a:xfrm>
          <a:prstGeom prst="rect">
            <a:avLst/>
          </a:prstGeom>
        </p:spPr>
      </p:pic>
      <p:sp>
        <p:nvSpPr>
          <p:cNvPr id="12"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Introduction</a:t>
            </a:r>
          </a:p>
        </p:txBody>
      </p:sp>
      <p:grpSp>
        <p:nvGrpSpPr>
          <p:cNvPr id="26" name="Group 25">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656218" y="1463039"/>
            <a:ext cx="5542387" cy="4300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1400" b="1">
                <a:solidFill>
                  <a:schemeClr val="tx1"/>
                </a:solidFill>
                <a:latin typeface="+mn-lt"/>
              </a:rPr>
              <a:t>Project background and context</a:t>
            </a:r>
            <a:endParaRPr lang="en-US"/>
          </a:p>
          <a:p>
            <a:pPr>
              <a:buFont typeface="Arial" panose="020B0604020202020204" pitchFamily="34" charset="0"/>
              <a:buChar char="•"/>
            </a:pPr>
            <a:r>
              <a:rPr lang="en-US" sz="1400" dirty="0">
                <a:solidFill>
                  <a:schemeClr val="tx1"/>
                </a:solidFill>
                <a:latin typeface="+mn-lt"/>
              </a:rPr>
              <a:t>This project focused on a rocket launch case of Space X.  It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endParaRPr lang="en-US" sz="1400">
              <a:solidFill>
                <a:schemeClr val="tx1"/>
              </a:solidFill>
              <a:latin typeface="+mn-lt"/>
              <a:cs typeface="Calibri"/>
            </a:endParaRPr>
          </a:p>
          <a:p>
            <a:pPr marL="0" indent="0">
              <a:buNone/>
            </a:pPr>
            <a:endParaRPr lang="en-US" sz="1400" dirty="0">
              <a:solidFill>
                <a:schemeClr val="tx1"/>
              </a:solidFill>
              <a:latin typeface="+mn-lt"/>
              <a:cs typeface="Calibri"/>
            </a:endParaRPr>
          </a:p>
          <a:p>
            <a:pPr marL="0" lvl="0" indent="0">
              <a:buNone/>
            </a:pPr>
            <a:r>
              <a:rPr lang="en-US" sz="1400" b="1" dirty="0">
                <a:solidFill>
                  <a:schemeClr val="tx1"/>
                </a:solidFill>
                <a:latin typeface="+mn-lt"/>
              </a:rPr>
              <a:t>Problems you want to find answers</a:t>
            </a:r>
            <a:endParaRPr lang="en-US" sz="1400" b="1">
              <a:solidFill>
                <a:schemeClr val="tx1"/>
              </a:solidFill>
              <a:latin typeface="+mn-lt"/>
              <a:cs typeface="Calibri"/>
            </a:endParaRPr>
          </a:p>
          <a:p>
            <a:pPr marL="0" indent="0">
              <a:buNone/>
            </a:pPr>
            <a:r>
              <a:rPr lang="en-US" sz="1600" dirty="0">
                <a:solidFill>
                  <a:srgbClr val="292929"/>
                </a:solidFill>
                <a:latin typeface="Calibri"/>
                <a:ea typeface="Arial Unicode MS"/>
                <a:cs typeface="Arial Unicode MS"/>
              </a:rPr>
              <a:t>In this capstone, we will predict </a:t>
            </a:r>
            <a:r>
              <a:rPr lang="en-US" sz="1400" dirty="0">
                <a:solidFill>
                  <a:schemeClr val="tx1"/>
                </a:solidFill>
                <a:latin typeface="+mn-lt"/>
              </a:rPr>
              <a:t>if the Falcon 9 first stage will land successfully? </a:t>
            </a:r>
            <a:endParaRPr lang="en-US" sz="1400">
              <a:solidFill>
                <a:schemeClr val="tx1"/>
              </a:solidFill>
              <a:latin typeface="+mn-lt"/>
              <a:cs typeface="Calibri"/>
            </a:endParaRPr>
          </a:p>
          <a:p>
            <a:pPr marL="285750" indent="-285750">
              <a:buFont typeface="Arial" panose="020B0604020202020204" pitchFamily="34" charset="0"/>
              <a:buChar char="•"/>
            </a:pPr>
            <a:r>
              <a:rPr lang="en-US" sz="1400">
                <a:solidFill>
                  <a:schemeClr val="tx1"/>
                </a:solidFill>
                <a:latin typeface="+mn-lt"/>
              </a:rPr>
              <a:t>What factors determine if the rocket will land successfully?</a:t>
            </a:r>
            <a:endParaRPr lang="en-US" sz="1400">
              <a:solidFill>
                <a:schemeClr val="tx1"/>
              </a:solidFill>
              <a:latin typeface="+mn-lt"/>
              <a:cs typeface="Calibri"/>
            </a:endParaRPr>
          </a:p>
          <a:p>
            <a:pPr marL="285750" indent="-285750">
              <a:buFont typeface="Arial" panose="020B0604020202020204" pitchFamily="34" charset="0"/>
              <a:buChar char="•"/>
            </a:pPr>
            <a:r>
              <a:rPr lang="en-US" sz="1400" dirty="0">
                <a:solidFill>
                  <a:schemeClr val="tx1"/>
                </a:solidFill>
                <a:latin typeface="+mn-lt"/>
              </a:rPr>
              <a:t> The interaction amongst various features </a:t>
            </a:r>
          </a:p>
          <a:p>
            <a:pPr marL="285750" indent="-285750">
              <a:buFont typeface="Arial" panose="020B0604020202020204" pitchFamily="34" charset="0"/>
              <a:buChar char="•"/>
            </a:pPr>
            <a:r>
              <a:rPr lang="en-US" sz="1400" dirty="0">
                <a:solidFill>
                  <a:schemeClr val="tx1"/>
                </a:solidFill>
                <a:latin typeface="+mn-lt"/>
              </a:rPr>
              <a:t>What operating conditions needs to be in place for successful landing</a:t>
            </a:r>
            <a:endParaRPr lang="en-US" sz="1400">
              <a:solidFill>
                <a:schemeClr val="tx1"/>
              </a:solidFill>
              <a:latin typeface="+mn-lt"/>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589560" y="295464"/>
            <a:ext cx="10886621" cy="1688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Pie chart showing the Launch site with the highest launch success ratio</a:t>
            </a:r>
          </a:p>
        </p:txBody>
      </p:sp>
      <p:pic>
        <p:nvPicPr>
          <p:cNvPr id="6" name="Content Placeholder 5" descr="Slide-on page-40.jpg"/>
          <p:cNvPicPr>
            <a:picLocks noGrp="1" noChangeAspect="1"/>
          </p:cNvPicPr>
          <p:nvPr>
            <p:ph idx="1"/>
          </p:nvPr>
        </p:nvPicPr>
        <p:blipFill rotWithShape="1">
          <a:blip r:embed="rId2"/>
          <a:stretch/>
        </p:blipFill>
        <p:spPr>
          <a:xfrm>
            <a:off x="5183188" y="2184619"/>
            <a:ext cx="6172200" cy="2479237"/>
          </a:xfrm>
          <a:prstGeom prst="rect">
            <a:avLst/>
          </a:prstGeom>
        </p:spPr>
      </p:pic>
      <p:sp>
        <p:nvSpPr>
          <p:cNvPr id="4" name="Text Placeholder 3">
            <a:extLst>
              <a:ext uri="{FF2B5EF4-FFF2-40B4-BE49-F238E27FC236}">
                <a16:creationId xmlns:a16="http://schemas.microsoft.com/office/drawing/2014/main" id="{19C9663C-4CDE-F44D-7C68-A03056C76D21}"/>
              </a:ext>
            </a:extLst>
          </p:cNvPr>
          <p:cNvSpPr>
            <a:spLocks noGrp="1"/>
          </p:cNvSpPr>
          <p:nvPr>
            <p:ph type="body" sz="half" idx="2"/>
          </p:nvPr>
        </p:nvSpPr>
        <p:spPr>
          <a:xfrm>
            <a:off x="839788" y="2991928"/>
            <a:ext cx="3932237" cy="2877060"/>
          </a:xfrm>
        </p:spPr>
        <p:txBody>
          <a:bodyPr lIns="91440" tIns="45720" rIns="91440" bIns="45720" anchor="t"/>
          <a:lstStyle/>
          <a:p>
            <a:r>
              <a:rPr lang="en-US" sz="2000" dirty="0">
                <a:ea typeface="+mn-lt"/>
                <a:cs typeface="+mn-lt"/>
              </a:rPr>
              <a:t>Launch site CCAFS LC-40 had the success ratio of 76.9% </a:t>
            </a: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643467"/>
            <a:ext cx="2858530"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62742" y="5871338"/>
            <a:ext cx="1638207" cy="239853"/>
          </a:xfrm>
        </p:spPr>
        <p:txBody>
          <a:bodyPr/>
          <a:lstStyle/>
          <a:p>
            <a:pPr defTabSz="539496">
              <a:spcAft>
                <a:spcPts val="600"/>
              </a:spcAft>
            </a:pPr>
            <a:fld id="{5075537C-CA84-1446-933C-8E9D027F9201}" type="slidenum">
              <a:rPr lang="en-US" sz="944" kern="1200">
                <a:solidFill>
                  <a:srgbClr val="1C7DDB"/>
                </a:solidFill>
                <a:latin typeface="Abadi" panose="020B0604020104020204" pitchFamily="34" charset="0"/>
                <a:ea typeface="+mn-ea"/>
                <a:cs typeface="+mn-cs"/>
              </a:rPr>
              <a:pPr defTabSz="539496">
                <a:spcAft>
                  <a:spcPts val="600"/>
                </a:spcAft>
              </a:pPr>
              <a:t>41</a:t>
            </a:fld>
            <a:endParaRPr lang="en-US"/>
          </a:p>
        </p:txBody>
      </p:sp>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4720170" y="4384268"/>
            <a:ext cx="6672596" cy="1408381"/>
          </a:xfrm>
          <a:prstGeom prst="rect">
            <a:avLst/>
          </a:prstGeom>
        </p:spPr>
        <p:txBody>
          <a:bodyPr lIns="91440" tIns="45720" rIns="91440" bIns="45720" anchor="t">
            <a:normAutofit/>
          </a:bodyPr>
          <a:lstStyle/>
          <a:p>
            <a:pPr marL="134620" indent="-134620" defTabSz="539496">
              <a:spcBef>
                <a:spcPts val="826"/>
              </a:spcBef>
              <a:buFont typeface="Arial" panose="020B0604020202020204" pitchFamily="34" charset="0"/>
              <a:buChar char="•"/>
              <a:defRPr/>
            </a:pPr>
            <a:r>
              <a:rPr lang="en-GB" sz="2000" dirty="0">
                <a:solidFill>
                  <a:schemeClr val="accent3">
                    <a:lumMod val="25000"/>
                  </a:schemeClr>
                </a:solidFill>
                <a:latin typeface="Abadi"/>
              </a:rPr>
              <a:t>The plot shows that the low</a:t>
            </a:r>
            <a:r>
              <a:rPr lang="en-GB" sz="2000" kern="1200" dirty="0">
                <a:solidFill>
                  <a:schemeClr val="accent3">
                    <a:lumMod val="25000"/>
                  </a:schemeClr>
                </a:solidFill>
                <a:latin typeface="Abadi"/>
              </a:rPr>
              <a:t> weighted payloads </a:t>
            </a:r>
            <a:r>
              <a:rPr lang="en-GB" sz="2000" dirty="0">
                <a:solidFill>
                  <a:schemeClr val="accent3">
                    <a:lumMod val="25000"/>
                  </a:schemeClr>
                </a:solidFill>
                <a:latin typeface="Abadi"/>
              </a:rPr>
              <a:t>had higher success rate  </a:t>
            </a:r>
            <a:r>
              <a:rPr lang="en-GB" sz="2000" kern="1200" dirty="0">
                <a:solidFill>
                  <a:schemeClr val="accent3">
                    <a:lumMod val="25000"/>
                  </a:schemeClr>
                </a:solidFill>
                <a:latin typeface="Abadi"/>
              </a:rPr>
              <a:t>than the heavy weighted payloads</a:t>
            </a:r>
            <a:endParaRPr lang="en-US" sz="2000" b="0" i="0" u="none" strike="noStrike" kern="1200" cap="none" spc="0" normalizeH="0" baseline="0" noProof="0" dirty="0">
              <a:ln>
                <a:noFill/>
              </a:ln>
              <a:solidFill>
                <a:schemeClr val="accent3">
                  <a:lumMod val="25000"/>
                </a:schemeClr>
              </a:solidFill>
              <a:effectLst/>
              <a:uLnTx/>
              <a:uFillTx/>
              <a:latin typeface="Abadi"/>
            </a:endParaRPr>
          </a:p>
        </p:txBody>
      </p:sp>
      <p:pic>
        <p:nvPicPr>
          <p:cNvPr id="1026" name="Picture 2" descr="C:\Users\MariaStella\Downloads\assignment files to load\Slides-figures\Slide-on page-41.jpg"/>
          <p:cNvPicPr>
            <a:picLocks noGrp="1" noChangeAspect="1" noChangeArrowheads="1"/>
          </p:cNvPicPr>
          <p:nvPr>
            <p:ph idx="4294967295"/>
          </p:nvPr>
        </p:nvPicPr>
        <p:blipFill>
          <a:blip r:embed="rId2"/>
          <a:srcRect/>
          <a:stretch>
            <a:fillRect/>
          </a:stretch>
        </p:blipFill>
        <p:spPr bwMode="auto">
          <a:xfrm>
            <a:off x="4606650" y="162857"/>
            <a:ext cx="7095217" cy="3987267"/>
          </a:xfrm>
          <a:prstGeom prst="rect">
            <a:avLst/>
          </a:prstGeom>
          <a:noFill/>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Classification Accuracy</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B167F7DD-3B40-EB76-8444-C1524A9CB7EF}"/>
              </a:ext>
            </a:extLst>
          </p:cNvPr>
          <p:cNvSpPr>
            <a:spLocks noGrp="1"/>
          </p:cNvSpPr>
          <p:nvPr>
            <p:ph idx="1"/>
          </p:nvPr>
        </p:nvSpPr>
        <p:spPr>
          <a:xfrm>
            <a:off x="590719" y="2330505"/>
            <a:ext cx="4559425" cy="2115776"/>
          </a:xfrm>
        </p:spPr>
        <p:txBody>
          <a:bodyPr vert="horz" lIns="91440" tIns="45720" rIns="91440" bIns="45720" rtlCol="0" anchor="ctr">
            <a:normAutofit/>
          </a:bodyPr>
          <a:lstStyle/>
          <a:p>
            <a:r>
              <a:rPr lang="en-US" sz="2000" dirty="0" err="1">
                <a:cs typeface="Calibri"/>
              </a:rPr>
              <a:t>DecisionTree</a:t>
            </a:r>
            <a:r>
              <a:rPr lang="en-US" sz="2000" dirty="0">
                <a:cs typeface="Calibri"/>
              </a:rPr>
              <a:t> was found to be the best model with a score of 0.873</a:t>
            </a:r>
            <a:endParaRPr lang="en-US" sz="2000" dirty="0"/>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Slide-on page-43.jpg"/>
          <p:cNvPicPr>
            <a:picLocks noChangeAspect="1"/>
          </p:cNvPicPr>
          <p:nvPr/>
        </p:nvPicPr>
        <p:blipFill rotWithShape="1">
          <a:blip r:embed="rId2"/>
          <a:srcRect r="58478" b="-1"/>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Confusion Matrix</a:t>
            </a:r>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39A11C3C-5BE9-778E-0A58-609045456A40}"/>
              </a:ext>
            </a:extLst>
          </p:cNvPr>
          <p:cNvPicPr>
            <a:picLocks noGrp="1" noChangeAspect="1"/>
          </p:cNvPicPr>
          <p:nvPr>
            <p:ph idx="1"/>
          </p:nvPr>
        </p:nvPicPr>
        <p:blipFill rotWithShape="1">
          <a:blip r:embed="rId2"/>
          <a:srcRect l="3014" r="17968" b="-3"/>
          <a:stretch/>
        </p:blipFill>
        <p:spPr>
          <a:xfrm>
            <a:off x="576244" y="650494"/>
            <a:ext cx="5628018" cy="5324142"/>
          </a:xfrm>
          <a:prstGeom prst="rect">
            <a:avLst/>
          </a:prstGeom>
        </p:spPr>
      </p:pic>
      <p:sp>
        <p:nvSpPr>
          <p:cNvPr id="35" name="Rectangle 3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7259606" y="2031101"/>
            <a:ext cx="4262390" cy="2451322"/>
          </a:xfrm>
          <a:prstGeom prst="rect">
            <a:avLst/>
          </a:prstGeom>
        </p:spPr>
        <p:txBody>
          <a:bodyPr vert="horz" lIns="91440" tIns="45720" rIns="91440" bIns="45720" rtlCol="0" anchor="ctr">
            <a:normAutofit lnSpcReduction="10000"/>
          </a:bodyPr>
          <a:lstStyle/>
          <a:p>
            <a:pPr indent="-228600">
              <a:buFont typeface="Arial" panose="020B0604020202020204" pitchFamily="34" charset="0"/>
              <a:buChar char="•"/>
            </a:pPr>
            <a:endParaRPr lang="en-US" sz="2000" dirty="0"/>
          </a:p>
          <a:p>
            <a:pPr marL="114300" indent="-342900">
              <a:buFont typeface="Arial" panose="020B0604020202020204" pitchFamily="34" charset="0"/>
              <a:buChar char="•"/>
            </a:pPr>
            <a:endParaRPr lang="en-US" sz="2000" dirty="0">
              <a:cs typeface="Calibri"/>
            </a:endParaRPr>
          </a:p>
          <a:p>
            <a:pPr marL="114300" indent="-342900">
              <a:buFont typeface="Arial" panose="020B0604020202020204" pitchFamily="34" charset="0"/>
              <a:buChar char="•"/>
            </a:pPr>
            <a:r>
              <a:rPr lang="en-US" sz="2000" dirty="0">
                <a:latin typeface="Calibri Light"/>
                <a:cs typeface="Calibri"/>
              </a:rPr>
              <a:t>Except, the false positives .i.e., unsuccessful landing marked as successful, .</a:t>
            </a:r>
            <a:r>
              <a:rPr lang="en-US" sz="2000" dirty="0">
                <a:solidFill>
                  <a:srgbClr val="000000"/>
                </a:solidFill>
                <a:latin typeface="Calibri Light"/>
                <a:ea typeface="Arial Unicode MS"/>
                <a:cs typeface="Calibri"/>
              </a:rPr>
              <a:t> a</a:t>
            </a:r>
            <a:r>
              <a:rPr lang="en-US" sz="2000" dirty="0">
                <a:solidFill>
                  <a:srgbClr val="292929"/>
                </a:solidFill>
                <a:latin typeface="Calibri Light"/>
                <a:ea typeface="Arial Unicode MS"/>
                <a:cs typeface="Arial Unicode MS"/>
              </a:rPr>
              <a:t>ll the 4 classification model </a:t>
            </a:r>
            <a:r>
              <a:rPr lang="en-US" sz="2000" dirty="0">
                <a:solidFill>
                  <a:srgbClr val="000000"/>
                </a:solidFill>
                <a:latin typeface="Calibri Light"/>
                <a:ea typeface="Arial Unicode MS"/>
                <a:cs typeface="Calibri"/>
              </a:rPr>
              <a:t>can distinguish between the different classes and had similar results. </a:t>
            </a:r>
          </a:p>
          <a:p>
            <a:endParaRPr lang="en-US" sz="1800" dirty="0">
              <a:ea typeface="Calibri"/>
              <a:cs typeface="Calibri"/>
            </a:endParaRPr>
          </a:p>
          <a:p>
            <a:pPr indent="-228600">
              <a:buFont typeface="Arial" panose="020B0604020202020204" pitchFamily="34" charset="0"/>
              <a:buChar char="•"/>
            </a:pPr>
            <a:endParaRPr lang="en-US" sz="1800" dirty="0">
              <a:ea typeface="Calibri"/>
              <a:cs typeface="Calibri"/>
            </a:endParaRPr>
          </a:p>
          <a:p>
            <a:pPr indent="-228600">
              <a:buFont typeface="Arial" panose="020B0604020202020204" pitchFamily="34" charset="0"/>
              <a:buChar char="•"/>
            </a:pPr>
            <a:endParaRPr lang="en-US" sz="1800" dirty="0">
              <a:ea typeface="Calibri"/>
              <a:cs typeface="Calibri"/>
            </a:endParaRPr>
          </a:p>
          <a:p>
            <a:pPr indent="-228600">
              <a:buFont typeface="Arial" panose="020B0604020202020204" pitchFamily="34" charset="0"/>
              <a:buChar char="•"/>
            </a:pPr>
            <a:endParaRPr lang="en-US" sz="1800" dirty="0">
              <a:ea typeface="Calibri"/>
              <a:cs typeface="Calibri"/>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
        <p:nvSpPr>
          <p:cNvPr id="37" name="Rectangle 3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ng exposure of a rocket launch">
            <a:extLst>
              <a:ext uri="{FF2B5EF4-FFF2-40B4-BE49-F238E27FC236}">
                <a16:creationId xmlns:a16="http://schemas.microsoft.com/office/drawing/2014/main" id="{881BEB1D-F2A5-E2AD-F9BB-00F9184BBC2A}"/>
              </a:ext>
            </a:extLst>
          </p:cNvPr>
          <p:cNvPicPr>
            <a:picLocks noChangeAspect="1"/>
          </p:cNvPicPr>
          <p:nvPr/>
        </p:nvPicPr>
        <p:blipFill rotWithShape="1">
          <a:blip r:embed="rId2"/>
          <a:srcRect t="921" r="10" b="10"/>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14204" y="365125"/>
            <a:ext cx="3564756" cy="973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252420" y="1723688"/>
            <a:ext cx="3626541" cy="4618031"/>
          </a:xfrm>
          <a:prstGeom prst="rect">
            <a:avLst/>
          </a:prstGeom>
        </p:spPr>
        <p:txBody>
          <a:bodyPr vert="horz" lIns="91440" tIns="45720" rIns="91440" bIns="45720" rtlCol="0" anchor="t">
            <a:normAutofit fontScale="92500" lnSpcReduction="20000"/>
          </a:bodyPr>
          <a:lstStyle/>
          <a:p>
            <a:r>
              <a:rPr lang="en-US" sz="2000" dirty="0">
                <a:ea typeface="+mn-lt"/>
                <a:cs typeface="+mn-lt"/>
              </a:rPr>
              <a:t>The result of data analysis showed that, the degree of successful landing outcomes differed by launch sites </a:t>
            </a:r>
          </a:p>
          <a:p>
            <a:r>
              <a:rPr lang="en-US" sz="2000" dirty="0">
                <a:cs typeface="Calibri"/>
              </a:rPr>
              <a:t>The most successful launches site was  KSC LC-39A </a:t>
            </a:r>
            <a:endParaRPr lang="en-US" sz="2000" dirty="0">
              <a:solidFill>
                <a:srgbClr val="000000"/>
              </a:solidFill>
              <a:latin typeface="Calibri"/>
              <a:ea typeface="Arial Unicode MS"/>
              <a:cs typeface="Calibri"/>
            </a:endParaRPr>
          </a:p>
          <a:p>
            <a:r>
              <a:rPr lang="en-US" sz="2000" dirty="0">
                <a:solidFill>
                  <a:srgbClr val="000000"/>
                </a:solidFill>
                <a:latin typeface="Calibri"/>
                <a:ea typeface="Arial Unicode MS"/>
                <a:cs typeface="Calibri"/>
              </a:rPr>
              <a:t>The most success rates were obtained at Orbit  ES-L1, GEO, HEO, SSO, and VLEO </a:t>
            </a:r>
            <a:endParaRPr lang="en-US" sz="2000">
              <a:ea typeface="Arial Unicode MS"/>
              <a:cs typeface="Calibri"/>
            </a:endParaRPr>
          </a:p>
          <a:p>
            <a:r>
              <a:rPr lang="en-US" sz="2000" dirty="0"/>
              <a:t>A positive r/ship was observed between flight number and success rate., where the former increase the later too. </a:t>
            </a:r>
            <a:endParaRPr lang="en-US" sz="2000" dirty="0">
              <a:cs typeface="Calibri"/>
            </a:endParaRPr>
          </a:p>
          <a:p>
            <a:endParaRPr lang="en-US" sz="2000" dirty="0">
              <a:cs typeface="Calibri"/>
            </a:endParaRPr>
          </a:p>
          <a:p>
            <a:r>
              <a:rPr lang="en-US" sz="2000" dirty="0"/>
              <a:t>Looking at the distribution of the success rate by year, success was increased from 2013 on wards. </a:t>
            </a:r>
            <a:endParaRPr lang="en-US" sz="2000" dirty="0">
              <a:cs typeface="Calibri"/>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1" name="Rectangle 2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291923" y="1239927"/>
            <a:ext cx="4971824" cy="46805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solidFill>
                  <a:schemeClr val="tx1"/>
                </a:solidFill>
                <a:latin typeface="+mn-lt"/>
              </a:rPr>
              <a:t>Executive Summary</a:t>
            </a:r>
          </a:p>
          <a:p>
            <a:pPr>
              <a:buFont typeface="Arial" panose="020B0604020202020204" pitchFamily="34" charset="0"/>
              <a:buChar char="•"/>
            </a:pPr>
            <a:endParaRPr lang="en-US" sz="1600">
              <a:solidFill>
                <a:schemeClr val="tx1"/>
              </a:solidFill>
              <a:latin typeface="+mn-lt"/>
            </a:endParaRPr>
          </a:p>
          <a:p>
            <a:pPr marL="0" lvl="0" indent="0">
              <a:buNone/>
            </a:pPr>
            <a:r>
              <a:rPr lang="en-US" sz="1600" b="1">
                <a:solidFill>
                  <a:schemeClr val="tx1"/>
                </a:solidFill>
                <a:latin typeface="+mn-lt"/>
              </a:rPr>
              <a:t>Data collection methodology:</a:t>
            </a:r>
            <a:endParaRPr lang="en-US" sz="1600" b="1">
              <a:solidFill>
                <a:schemeClr val="tx1"/>
              </a:solidFill>
              <a:latin typeface="+mn-lt"/>
              <a:cs typeface="Calibri"/>
            </a:endParaRPr>
          </a:p>
          <a:p>
            <a:pPr>
              <a:buFont typeface="Arial" panose="020B0604020202020204" pitchFamily="34" charset="0"/>
              <a:buChar char="•"/>
            </a:pPr>
            <a:r>
              <a:rPr lang="en-US" sz="1600" dirty="0">
                <a:solidFill>
                  <a:schemeClr val="tx1"/>
                </a:solidFill>
                <a:latin typeface="+mn-lt"/>
                <a:cs typeface="Calibri"/>
              </a:rPr>
              <a:t>Data collection Method</a:t>
            </a:r>
            <a:endParaRPr lang="en-US" sz="1600" dirty="0">
              <a:solidFill>
                <a:schemeClr val="tx1"/>
              </a:solidFill>
              <a:latin typeface="+mn-lt"/>
            </a:endParaRPr>
          </a:p>
          <a:p>
            <a:pPr marL="0" indent="0">
              <a:buNone/>
            </a:pPr>
            <a:r>
              <a:rPr lang="en-US" sz="1600" dirty="0">
                <a:solidFill>
                  <a:schemeClr val="tx1"/>
                </a:solidFill>
                <a:latin typeface="+mn-lt"/>
              </a:rPr>
              <a:t> - SpaceX API and web scraping from Wikipedia was applied for data collection</a:t>
            </a:r>
            <a:endParaRPr lang="en-US" sz="1600">
              <a:solidFill>
                <a:schemeClr val="tx1"/>
              </a:solidFill>
              <a:latin typeface="+mn-lt"/>
              <a:cs typeface="Calibri"/>
            </a:endParaRPr>
          </a:p>
          <a:p>
            <a:pPr lvl="0">
              <a:buFont typeface="Arial" panose="020B0604020202020204" pitchFamily="34" charset="0"/>
              <a:buChar char="•"/>
            </a:pPr>
            <a:r>
              <a:rPr lang="en-US" sz="1600" dirty="0">
                <a:solidFill>
                  <a:schemeClr val="tx1"/>
                </a:solidFill>
                <a:latin typeface="+mn-lt"/>
              </a:rPr>
              <a:t>Perform data wrangling</a:t>
            </a:r>
            <a:endParaRPr lang="en-US" sz="1600" dirty="0">
              <a:solidFill>
                <a:schemeClr val="tx1"/>
              </a:solidFill>
              <a:latin typeface="+mn-lt"/>
              <a:cs typeface="Calibri"/>
            </a:endParaRPr>
          </a:p>
          <a:p>
            <a:pPr marL="0" indent="0">
              <a:buNone/>
            </a:pPr>
            <a:r>
              <a:rPr lang="en-US" sz="1600" dirty="0">
                <a:solidFill>
                  <a:schemeClr val="tx1"/>
                </a:solidFill>
                <a:latin typeface="+mn-lt"/>
              </a:rPr>
              <a:t> - One-hot encoding was applied to categorical features</a:t>
            </a:r>
            <a:endParaRPr lang="en-US" sz="1600" dirty="0">
              <a:solidFill>
                <a:schemeClr val="tx1"/>
              </a:solidFill>
              <a:latin typeface="+mn-lt"/>
              <a:cs typeface="Calibri"/>
            </a:endParaRPr>
          </a:p>
          <a:p>
            <a:pPr lvl="0">
              <a:buFont typeface="Arial" panose="020B0604020202020204" pitchFamily="34" charset="0"/>
              <a:buChar char="•"/>
            </a:pPr>
            <a:r>
              <a:rPr lang="en-US" sz="1600" dirty="0">
                <a:solidFill>
                  <a:schemeClr val="tx1"/>
                </a:solidFill>
                <a:latin typeface="+mn-lt"/>
              </a:rPr>
              <a:t>Perform exploratory data analysis (EDA) using visualization and SQL</a:t>
            </a:r>
            <a:endParaRPr lang="en-US" sz="1600" dirty="0">
              <a:solidFill>
                <a:schemeClr val="tx1"/>
              </a:solidFill>
              <a:latin typeface="+mn-lt"/>
              <a:cs typeface="Calibri"/>
            </a:endParaRPr>
          </a:p>
          <a:p>
            <a:pPr lvl="0">
              <a:buFont typeface="Arial" panose="020B0604020202020204" pitchFamily="34" charset="0"/>
              <a:buChar char="•"/>
            </a:pPr>
            <a:r>
              <a:rPr lang="en-US" sz="1600" dirty="0">
                <a:solidFill>
                  <a:schemeClr val="tx1"/>
                </a:solidFill>
                <a:latin typeface="+mn-lt"/>
              </a:rPr>
              <a:t>Perform interactive visual analytics using Folium and </a:t>
            </a:r>
            <a:r>
              <a:rPr lang="en-US" sz="1600" dirty="0" err="1">
                <a:solidFill>
                  <a:schemeClr val="tx1"/>
                </a:solidFill>
                <a:latin typeface="+mn-lt"/>
              </a:rPr>
              <a:t>Plotly</a:t>
            </a:r>
            <a:r>
              <a:rPr lang="en-US" sz="1600" dirty="0">
                <a:solidFill>
                  <a:schemeClr val="tx1"/>
                </a:solidFill>
                <a:latin typeface="+mn-lt"/>
              </a:rPr>
              <a:t> Dash</a:t>
            </a:r>
            <a:endParaRPr lang="en-US" sz="1600" dirty="0">
              <a:solidFill>
                <a:schemeClr val="tx1"/>
              </a:solidFill>
              <a:latin typeface="+mn-lt"/>
              <a:cs typeface="Calibri"/>
            </a:endParaRPr>
          </a:p>
          <a:p>
            <a:pPr lvl="0">
              <a:buFont typeface="Arial" panose="020B0604020202020204" pitchFamily="34" charset="0"/>
              <a:buChar char="•"/>
            </a:pPr>
            <a:r>
              <a:rPr lang="en-US" sz="1600" dirty="0">
                <a:solidFill>
                  <a:schemeClr val="tx1"/>
                </a:solidFill>
                <a:latin typeface="+mn-lt"/>
              </a:rPr>
              <a:t>Perform predictive analysis using classification models</a:t>
            </a:r>
            <a:endParaRPr lang="en-US" sz="1600" dirty="0">
              <a:solidFill>
                <a:schemeClr val="tx1"/>
              </a:solidFill>
              <a:latin typeface="+mn-lt"/>
              <a:cs typeface="Calibri"/>
            </a:endParaRPr>
          </a:p>
          <a:p>
            <a:pPr>
              <a:buFont typeface="Arial" panose="020B0604020202020204" pitchFamily="34" charset="0"/>
              <a:buChar char="•"/>
            </a:pPr>
            <a:r>
              <a:rPr lang="en-US" sz="1600" dirty="0">
                <a:solidFill>
                  <a:schemeClr val="tx1"/>
                </a:solidFill>
                <a:latin typeface="+mn-lt"/>
              </a:rPr>
              <a:t>How to build, tune, evaluate classification models</a:t>
            </a: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a:solidFill>
                <a:schemeClr val="tx1"/>
              </a:solidFill>
              <a:latin typeface="+mn-lt"/>
            </a:endParaRPr>
          </a:p>
          <a:p>
            <a:pPr>
              <a:spcBef>
                <a:spcPts val="1400"/>
              </a:spcBef>
              <a:buFont typeface="Arial" panose="020B0604020202020204" pitchFamily="34" charset="0"/>
              <a:buChar char="•"/>
            </a:pPr>
            <a:endParaRPr lang="en-US" sz="1600">
              <a:solidFill>
                <a:schemeClr val="tx1"/>
              </a:solidFill>
              <a:latin typeface="+mn-lt"/>
            </a:endParaRPr>
          </a:p>
          <a:p>
            <a:pPr>
              <a:spcBef>
                <a:spcPts val="1400"/>
              </a:spcBef>
              <a:buFont typeface="Arial" panose="020B0604020202020204" pitchFamily="34" charset="0"/>
              <a:buChar char="•"/>
            </a:pPr>
            <a:endParaRPr lang="en-US" sz="1600">
              <a:solidFill>
                <a:schemeClr val="tx1"/>
              </a:solidFill>
              <a:latin typeface="+mn-lt"/>
            </a:endParaRPr>
          </a:p>
          <a:p>
            <a:pPr>
              <a:spcBef>
                <a:spcPts val="1400"/>
              </a:spcBef>
              <a:buFont typeface="Arial" panose="020B0604020202020204" pitchFamily="34" charset="0"/>
              <a:buChar char="•"/>
            </a:pPr>
            <a:endParaRPr lang="en-US" sz="1600">
              <a:solidFill>
                <a:schemeClr val="tx1"/>
              </a:solidFill>
              <a:latin typeface="+mn-lt"/>
            </a:endParaRPr>
          </a:p>
          <a:p>
            <a:pPr>
              <a:spcBef>
                <a:spcPts val="1400"/>
              </a:spcBef>
              <a:buFont typeface="Arial" panose="020B0604020202020204" pitchFamily="34" charset="0"/>
              <a:buChar char="•"/>
            </a:pPr>
            <a:endParaRPr lang="en-US" sz="16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028" y="3017522"/>
            <a:ext cx="9941319" cy="3124658"/>
          </a:xfrm>
          <a:prstGeom prst="rect">
            <a:avLst/>
          </a:prstGeom>
        </p:spPr>
        <p:txBody>
          <a:bodyPr vert="horz" lIns="91440" tIns="45720" rIns="91440" bIns="45720" rtlCol="0" anchor="ctr">
            <a:normAutofit/>
          </a:bodyPr>
          <a:lstStyle/>
          <a:p>
            <a:pPr lvl="0"/>
            <a:r>
              <a:rPr lang="en-US" sz="1900" dirty="0"/>
              <a:t>The data was collected using various methods:</a:t>
            </a:r>
            <a:endParaRPr lang="en-US" sz="1900" dirty="0">
              <a:cs typeface="Calibri"/>
            </a:endParaRPr>
          </a:p>
          <a:p>
            <a:pPr lvl="1"/>
            <a:r>
              <a:rPr lang="en-US" sz="1800" dirty="0">
                <a:solidFill>
                  <a:srgbClr val="292929"/>
                </a:solidFill>
                <a:latin typeface="Calibri"/>
                <a:ea typeface="Arial Unicode MS"/>
                <a:cs typeface="Arial Unicode MS"/>
              </a:rPr>
              <a:t>Data was first collected using SpaceX API by making a get request </a:t>
            </a:r>
            <a:endParaRPr lang="en-US" sz="1900" dirty="0">
              <a:latin typeface="Calibri"/>
            </a:endParaRPr>
          </a:p>
          <a:p>
            <a:pPr lvl="1"/>
            <a:r>
              <a:rPr lang="en-US" sz="1900" dirty="0"/>
              <a:t>In the Next step, the response content was decoded as a Json using .</a:t>
            </a:r>
            <a:r>
              <a:rPr lang="en-US" sz="1900" err="1"/>
              <a:t>json</a:t>
            </a:r>
            <a:r>
              <a:rPr lang="en-US" sz="1900" dirty="0"/>
              <a:t>() function call and turned  it into a pandas </a:t>
            </a:r>
            <a:r>
              <a:rPr lang="en-US" sz="1900" err="1"/>
              <a:t>dataframe</a:t>
            </a:r>
            <a:r>
              <a:rPr lang="en-US" sz="1900" dirty="0"/>
              <a:t> using .</a:t>
            </a:r>
            <a:r>
              <a:rPr lang="en-US" sz="1900" err="1"/>
              <a:t>json_normalize</a:t>
            </a:r>
            <a:r>
              <a:rPr lang="en-US" sz="1900" dirty="0"/>
              <a:t>().</a:t>
            </a:r>
            <a:endParaRPr lang="en-US" sz="1900">
              <a:cs typeface="Calibri"/>
            </a:endParaRPr>
          </a:p>
          <a:p>
            <a:pPr lvl="1"/>
            <a:r>
              <a:rPr lang="en-US" sz="1900" dirty="0"/>
              <a:t>Then the data was cleaned, checked for missing values and fill in missing values</a:t>
            </a:r>
            <a:endParaRPr lang="en-US" sz="1900" dirty="0">
              <a:cs typeface="Calibri"/>
            </a:endParaRPr>
          </a:p>
          <a:p>
            <a:pPr lvl="1"/>
            <a:r>
              <a:rPr lang="en-US" sz="1800" dirty="0">
                <a:solidFill>
                  <a:srgbClr val="292929"/>
                </a:solidFill>
                <a:latin typeface="Calibri"/>
                <a:ea typeface="Arial Unicode MS"/>
                <a:cs typeface="Arial Unicode MS"/>
              </a:rPr>
              <a:t>Also performed web scraping to collect Falcon 9 historical launch records from a Wikipedia page </a:t>
            </a:r>
          </a:p>
          <a:p>
            <a:pPr marL="0"/>
            <a:endParaRPr lang="en-US" sz="1900"/>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Data Collection – SpaceX API</a:t>
            </a:r>
          </a:p>
        </p:txBody>
      </p:sp>
      <p:grpSp>
        <p:nvGrpSpPr>
          <p:cNvPr id="34" name="Group 3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590719" y="2289865"/>
            <a:ext cx="4559425" cy="4050705"/>
          </a:xfrm>
          <a:prstGeom prst="rect">
            <a:avLst/>
          </a:prstGeom>
        </p:spPr>
        <p:txBody>
          <a:bodyPr vert="horz" lIns="91440" tIns="45720" rIns="91440" bIns="45720" rtlCol="0" anchor="ctr">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Char char="•"/>
            </a:pPr>
            <a:r>
              <a:rPr lang="en-US" sz="2000" dirty="0"/>
              <a:t>The get request was applied to the SpaceX API to collect data, clean it and did data wrangling and formatting.</a:t>
            </a:r>
            <a:endParaRPr lang="en-US">
              <a:cs typeface="Calibri"/>
            </a:endParaRPr>
          </a:p>
          <a:p>
            <a:pPr indent="-228600">
              <a:buFont typeface="Arial" panose="020B0604020202020204" pitchFamily="34" charset="0"/>
              <a:buChar char="•"/>
            </a:pPr>
            <a:endParaRPr lang="en-US" sz="2000"/>
          </a:p>
          <a:p>
            <a:pPr lvl="0" indent="-228600">
              <a:buFont typeface="Arial" panose="020B0604020202020204" pitchFamily="34" charset="0"/>
              <a:buChar char="•"/>
            </a:pPr>
            <a:r>
              <a:rPr lang="en-US" sz="2000" dirty="0"/>
              <a:t>The link to the notebook is:</a:t>
            </a:r>
            <a:endParaRPr lang="en-US" sz="2000" dirty="0">
              <a:cs typeface="Calibri"/>
            </a:endParaRPr>
          </a:p>
          <a:p>
            <a:pPr lvl="0" indent="-228600">
              <a:buFont typeface="Arial" panose="020B0604020202020204" pitchFamily="34" charset="0"/>
              <a:buChar char="•"/>
            </a:pPr>
            <a:r>
              <a:rPr lang="en-US" sz="2000" dirty="0">
                <a:hlinkClick r:id="rId2"/>
              </a:rPr>
              <a:t>https://github.com/ZemelakGoraga/IBM_Data_Science/blob/main/Complete%20the%20Data%20Collection%20API-Space%20X%20Falcon%209%20rocket%20launche.ipynb</a:t>
            </a:r>
            <a:endParaRPr lang="en-US" sz="2000" dirty="0"/>
          </a:p>
          <a:p>
            <a:pPr lvl="0" indent="-228600">
              <a:buFont typeface="Arial" panose="020B0604020202020204" pitchFamily="34" charset="0"/>
              <a:buChar char="•"/>
            </a:pPr>
            <a:endParaRPr lang="en-US" sz="2000"/>
          </a:p>
          <a:p>
            <a:pPr lvl="0" indent="-228600">
              <a:buFont typeface="Arial" panose="020B0604020202020204" pitchFamily="34" charset="0"/>
              <a:buChar char="•"/>
            </a:pPr>
            <a:endParaRPr lang="en-US" sz="2000"/>
          </a:p>
          <a:p>
            <a:pPr indent="-228600">
              <a:buFont typeface="Arial" panose="020B0604020202020204" pitchFamily="34" charset="0"/>
              <a:buChar char="•"/>
            </a:pPr>
            <a:endParaRPr lang="en-US" sz="2000"/>
          </a:p>
          <a:p>
            <a:pPr indent="-228600">
              <a:buFont typeface="Arial" panose="020B0604020202020204" pitchFamily="34" charset="0"/>
              <a:buChar char="•"/>
            </a:pPr>
            <a:endParaRPr lang="en-US" sz="2000"/>
          </a:p>
        </p:txBody>
      </p:sp>
      <p:sp>
        <p:nvSpPr>
          <p:cNvPr id="40" name="Rectangle 3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Slide-on page-8.jpg"/>
          <p:cNvPicPr>
            <a:picLocks noGrp="1" noChangeAspect="1"/>
          </p:cNvPicPr>
          <p:nvPr>
            <p:ph idx="1"/>
          </p:nvPr>
        </p:nvPicPr>
        <p:blipFill rotWithShape="1">
          <a:blip r:embed="rId3"/>
          <a:srcRect l="14560" r="43918" b="-1"/>
          <a:stretch/>
        </p:blipFill>
        <p:spPr>
          <a:xfrm>
            <a:off x="5977788" y="799352"/>
            <a:ext cx="5425410" cy="525929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Data Collection - Scraping</a:t>
            </a:r>
          </a:p>
        </p:txBody>
      </p:sp>
      <p:sp>
        <p:nvSpPr>
          <p:cNvPr id="27"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624746" y="2031101"/>
            <a:ext cx="4303304" cy="3715143"/>
          </a:xfrm>
          <a:prstGeom prst="rect">
            <a:avLst/>
          </a:prstGeom>
        </p:spPr>
        <p:txBody>
          <a:bodyPr vert="horz" lIns="91440" tIns="45720" rIns="91440" bIns="45720" rtlCol="0" anchor="ctr">
            <a:normAutofit fontScale="92500" lnSpcReduction="20000"/>
          </a:bodyPr>
          <a:lstStyle/>
          <a:p>
            <a:pPr indent="-228600">
              <a:buFont typeface="Arial" panose="020B0604020202020204" pitchFamily="34" charset="0"/>
              <a:buChar char="•"/>
            </a:pPr>
            <a:endParaRPr lang="en-US" sz="1800" dirty="0"/>
          </a:p>
          <a:p>
            <a:pPr indent="-228600">
              <a:buFont typeface="Arial" panose="020B0604020202020204" pitchFamily="34" charset="0"/>
              <a:buChar char="•"/>
            </a:pPr>
            <a:r>
              <a:rPr lang="en-US" sz="1900" dirty="0">
                <a:solidFill>
                  <a:srgbClr val="292929"/>
                </a:solidFill>
                <a:latin typeface="Calibri"/>
                <a:ea typeface="Arial Unicode MS"/>
                <a:cs typeface="Arial Unicode MS"/>
              </a:rPr>
              <a:t>Web scraping was applied  to collect Falcon 9 historical launch records from a Wikipedia using </a:t>
            </a:r>
            <a:r>
              <a:rPr lang="en-US" sz="1900" err="1">
                <a:solidFill>
                  <a:srgbClr val="292929"/>
                </a:solidFill>
                <a:latin typeface="Calibri"/>
                <a:ea typeface="Arial Unicode MS"/>
                <a:cs typeface="Arial Unicode MS"/>
              </a:rPr>
              <a:t>BeautifulSoup</a:t>
            </a:r>
            <a:r>
              <a:rPr lang="en-US" sz="1900" dirty="0">
                <a:solidFill>
                  <a:srgbClr val="292929"/>
                </a:solidFill>
                <a:latin typeface="Calibri"/>
                <a:ea typeface="Arial Unicode MS"/>
                <a:cs typeface="Arial Unicode MS"/>
              </a:rPr>
              <a:t> and request, to extract the Falcon 9 launch records from HTML table of the Wikipedia </a:t>
            </a:r>
            <a:r>
              <a:rPr lang="en-US" sz="1900">
                <a:solidFill>
                  <a:srgbClr val="292929"/>
                </a:solidFill>
                <a:latin typeface="Calibri"/>
                <a:ea typeface="Arial Unicode MS"/>
                <a:cs typeface="Arial Unicode MS"/>
              </a:rPr>
              <a:t>page</a:t>
            </a:r>
          </a:p>
          <a:p>
            <a:pPr indent="-228600">
              <a:buFont typeface="Arial" panose="020B0604020202020204" pitchFamily="34" charset="0"/>
              <a:buChar char="•"/>
            </a:pPr>
            <a:endParaRPr lang="en-US" sz="1900" dirty="0">
              <a:solidFill>
                <a:srgbClr val="292929"/>
              </a:solidFill>
              <a:latin typeface="Calibri"/>
              <a:ea typeface="Arial Unicode MS"/>
              <a:cs typeface="Arial Unicode MS"/>
            </a:endParaRPr>
          </a:p>
          <a:p>
            <a:pPr indent="-228600">
              <a:buFont typeface="Arial" panose="020B0604020202020204" pitchFamily="34" charset="0"/>
              <a:buChar char="•"/>
            </a:pPr>
            <a:r>
              <a:rPr lang="en-US" sz="1900" dirty="0">
                <a:solidFill>
                  <a:srgbClr val="292929"/>
                </a:solidFill>
                <a:latin typeface="Calibri"/>
                <a:ea typeface="Arial Unicode MS"/>
                <a:cs typeface="Arial Unicode MS"/>
              </a:rPr>
              <a:t>Then created a data frame by parsing the launch HTML</a:t>
            </a:r>
            <a:endParaRPr lang="en-US">
              <a:latin typeface="Calibri"/>
              <a:cs typeface="Calibri"/>
            </a:endParaRPr>
          </a:p>
          <a:p>
            <a:pPr lvl="0" indent="-228600">
              <a:buFont typeface="Arial" panose="020B0604020202020204" pitchFamily="34" charset="0"/>
              <a:buChar char="•"/>
            </a:pPr>
            <a:r>
              <a:rPr lang="en-US" sz="1800" dirty="0"/>
              <a:t>The link to the notebook is:</a:t>
            </a:r>
            <a:endParaRPr lang="en-US" sz="1800">
              <a:cs typeface="Calibri"/>
            </a:endParaRPr>
          </a:p>
          <a:p>
            <a:pPr lvl="0" indent="-228600">
              <a:buFont typeface="Arial" panose="020B0604020202020204" pitchFamily="34" charset="0"/>
              <a:buChar char="•"/>
            </a:pPr>
            <a:r>
              <a:rPr lang="en-US" sz="1800" dirty="0">
                <a:hlinkClick r:id="rId2"/>
              </a:rPr>
              <a:t>https://github.com/ZemelakGoraga/IBM_Data_Science/blob/main/Complete%20the%20Data%20Collection%20with%20Web%20Scraping-Space%20X%20Falcon%209%20rocket%20launche.ipynb</a:t>
            </a:r>
            <a:endParaRPr lang="en-US" sz="1800" dirty="0"/>
          </a:p>
          <a:p>
            <a:pPr lvl="0" indent="-228600">
              <a:buFont typeface="Arial" panose="020B0604020202020204" pitchFamily="34" charset="0"/>
              <a:buChar char="•"/>
            </a:pPr>
            <a:endParaRPr lang="en-US" sz="1800"/>
          </a:p>
          <a:p>
            <a:pPr lvl="0" indent="-228600">
              <a:buFont typeface="Arial" panose="020B0604020202020204" pitchFamily="34" charset="0"/>
              <a:buChar char="•"/>
            </a:pPr>
            <a:endParaRPr lang="en-US" sz="1800"/>
          </a:p>
        </p:txBody>
      </p:sp>
      <p:sp>
        <p:nvSpPr>
          <p:cNvPr id="28"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Slide-on page-9.jpg"/>
          <p:cNvPicPr>
            <a:picLocks noGrp="1" noChangeAspect="1"/>
          </p:cNvPicPr>
          <p:nvPr>
            <p:ph idx="1"/>
          </p:nvPr>
        </p:nvPicPr>
        <p:blipFill rotWithShape="1">
          <a:blip r:embed="rId3"/>
          <a:srcRect l="3218" r="54234" b="-1"/>
          <a:stretch/>
        </p:blipFill>
        <p:spPr>
          <a:xfrm>
            <a:off x="6002115" y="650494"/>
            <a:ext cx="5613641" cy="489282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9</a:t>
            </a:fld>
            <a:endParaRPr lang="en-US" sz="1200">
              <a:solidFill>
                <a:prstClr val="black">
                  <a:tint val="75000"/>
                </a:prstClr>
              </a:solidFill>
              <a:latin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210</TotalTime>
  <Words>1589</Words>
  <Application>Microsoft Office PowerPoint</Application>
  <PresentationFormat>Widescreen</PresentationFormat>
  <Paragraphs>261</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Pie chart showing the success percentage achieved by each launch 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MariaStella</cp:lastModifiedBy>
  <cp:revision>1388</cp:revision>
  <dcterms:created xsi:type="dcterms:W3CDTF">2021-04-29T18:58:34Z</dcterms:created>
  <dcterms:modified xsi:type="dcterms:W3CDTF">2023-05-04T16:35:38Z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